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85" r:id="rId5"/>
    <p:sldId id="260" r:id="rId6"/>
    <p:sldId id="261" r:id="rId7"/>
    <p:sldId id="297" r:id="rId8"/>
    <p:sldId id="298" r:id="rId9"/>
    <p:sldId id="299" r:id="rId10"/>
    <p:sldId id="262" r:id="rId11"/>
    <p:sldId id="263" r:id="rId12"/>
    <p:sldId id="264" r:id="rId13"/>
    <p:sldId id="265" r:id="rId14"/>
    <p:sldId id="266" r:id="rId15"/>
    <p:sldId id="300" r:id="rId16"/>
    <p:sldId id="267" r:id="rId17"/>
    <p:sldId id="301" r:id="rId18"/>
    <p:sldId id="258" r:id="rId19"/>
    <p:sldId id="274" r:id="rId20"/>
    <p:sldId id="269" r:id="rId21"/>
    <p:sldId id="302" r:id="rId22"/>
    <p:sldId id="268" r:id="rId23"/>
    <p:sldId id="303" r:id="rId24"/>
    <p:sldId id="270" r:id="rId25"/>
    <p:sldId id="271" r:id="rId26"/>
    <p:sldId id="272" r:id="rId27"/>
    <p:sldId id="304" r:id="rId28"/>
    <p:sldId id="310" r:id="rId29"/>
    <p:sldId id="305" r:id="rId30"/>
    <p:sldId id="306" r:id="rId31"/>
    <p:sldId id="308" r:id="rId32"/>
    <p:sldId id="311" r:id="rId33"/>
    <p:sldId id="312" r:id="rId34"/>
    <p:sldId id="307" r:id="rId35"/>
    <p:sldId id="313" r:id="rId36"/>
    <p:sldId id="309" r:id="rId37"/>
    <p:sldId id="273" r:id="rId38"/>
    <p:sldId id="275" r:id="rId39"/>
    <p:sldId id="276" r:id="rId40"/>
    <p:sldId id="277" r:id="rId41"/>
    <p:sldId id="278" r:id="rId42"/>
    <p:sldId id="279" r:id="rId43"/>
    <p:sldId id="280" r:id="rId44"/>
    <p:sldId id="281" r:id="rId45"/>
    <p:sldId id="282" r:id="rId46"/>
    <p:sldId id="283" r:id="rId47"/>
    <p:sldId id="286" r:id="rId48"/>
    <p:sldId id="287" r:id="rId49"/>
    <p:sldId id="314" r:id="rId50"/>
    <p:sldId id="288" r:id="rId51"/>
    <p:sldId id="289" r:id="rId52"/>
    <p:sldId id="290" r:id="rId53"/>
    <p:sldId id="291" r:id="rId54"/>
    <p:sldId id="292" r:id="rId55"/>
    <p:sldId id="293" r:id="rId56"/>
    <p:sldId id="294" r:id="rId57"/>
    <p:sldId id="295" r:id="rId58"/>
    <p:sldId id="296" r:id="rId59"/>
    <p:sldId id="284" r:id="rId60"/>
    <p:sldId id="325" r:id="rId61"/>
    <p:sldId id="324" r:id="rId62"/>
    <p:sldId id="315" r:id="rId63"/>
    <p:sldId id="316" r:id="rId64"/>
    <p:sldId id="317" r:id="rId65"/>
    <p:sldId id="318" r:id="rId66"/>
    <p:sldId id="319" r:id="rId67"/>
    <p:sldId id="320" r:id="rId68"/>
    <p:sldId id="321" r:id="rId69"/>
    <p:sldId id="322" r:id="rId70"/>
    <p:sldId id="323" r:id="rId7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6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F3E5C548-7BA8-4792-AD93-9FADF5977D8B}" type="datetimeFigureOut">
              <a:rPr lang="sk-SK" smtClean="0"/>
              <a:pPr/>
              <a:t>23.9.2021</a:t>
            </a:fld>
            <a:endParaRPr lang="sk-SK"/>
          </a:p>
        </p:txBody>
      </p:sp>
      <p:sp>
        <p:nvSpPr>
          <p:cNvPr id="19" name="Zástupný symbol päty 18"/>
          <p:cNvSpPr>
            <a:spLocks noGrp="1"/>
          </p:cNvSpPr>
          <p:nvPr>
            <p:ph type="ftr" sz="quarter" idx="11"/>
          </p:nvPr>
        </p:nvSpPr>
        <p:spPr/>
        <p:txBody>
          <a:bodyPr/>
          <a:lstStyle/>
          <a:p>
            <a:endParaRPr lang="sk-SK"/>
          </a:p>
        </p:txBody>
      </p:sp>
      <p:sp>
        <p:nvSpPr>
          <p:cNvPr id="27" name="Zástupný symbol čísla snímky 26"/>
          <p:cNvSpPr>
            <a:spLocks noGrp="1"/>
          </p:cNvSpPr>
          <p:nvPr>
            <p:ph type="sldNum" sz="quarter" idx="12"/>
          </p:nvPr>
        </p:nvSpPr>
        <p:spPr/>
        <p:txBody>
          <a:bodyPr/>
          <a:lstStyle/>
          <a:p>
            <a:fld id="{EE639F0D-5EEC-40ED-BCA2-A57A2643EAC1}"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3E5C548-7BA8-4792-AD93-9FADF5977D8B}" type="datetimeFigureOut">
              <a:rPr lang="sk-SK" smtClean="0"/>
              <a:pPr/>
              <a:t>23.9.2021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3E5C548-7BA8-4792-AD93-9FADF5977D8B}" type="datetimeFigureOut">
              <a:rPr lang="sk-SK" smtClean="0"/>
              <a:pPr/>
              <a:t>23.9.2021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F3E5C548-7BA8-4792-AD93-9FADF5977D8B}" type="datetimeFigureOut">
              <a:rPr lang="sk-SK" smtClean="0"/>
              <a:pPr/>
              <a:t>23.9.2021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F3E5C548-7BA8-4792-AD93-9FADF5977D8B}" type="datetimeFigureOut">
              <a:rPr lang="sk-SK" smtClean="0"/>
              <a:pPr/>
              <a:t>23.9.2021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E639F0D-5EEC-40ED-BCA2-A57A2643EAC1}" type="slidenum">
              <a:rPr lang="sk-SK" smtClean="0"/>
              <a:pPr/>
              <a:t>‹#›</a:t>
            </a:fld>
            <a:endParaRPr lang="sk-SK"/>
          </a:p>
        </p:txBody>
      </p:sp>
    </p:spTree>
  </p:cSld>
  <p:clrMapOvr>
    <a:overrideClrMapping bg1="dk1" tx1="lt1" bg2="dk2" tx2="lt2" accent1="accent1" accent2="accent2" accent3="accent3" accent4="accent4" accent5="accent5" accent6="accent6" hlink="hlink" folHlink="folHlink"/>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F3E5C548-7BA8-4792-AD93-9FADF5977D8B}" type="datetimeFigureOut">
              <a:rPr lang="sk-SK" smtClean="0"/>
              <a:pPr/>
              <a:t>23.9.2021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F3E5C548-7BA8-4792-AD93-9FADF5977D8B}" type="datetimeFigureOut">
              <a:rPr lang="sk-SK" smtClean="0"/>
              <a:pPr/>
              <a:t>23.9.2021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F3E5C548-7BA8-4792-AD93-9FADF5977D8B}" type="datetimeFigureOut">
              <a:rPr lang="sk-SK" smtClean="0"/>
              <a:pPr/>
              <a:t>23.9.2021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F3E5C548-7BA8-4792-AD93-9FADF5977D8B}" type="datetimeFigureOut">
              <a:rPr lang="sk-SK" smtClean="0"/>
              <a:pPr/>
              <a:t>23.9.2021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F3E5C548-7BA8-4792-AD93-9FADF5977D8B}" type="datetimeFigureOut">
              <a:rPr lang="sk-SK" smtClean="0"/>
              <a:pPr/>
              <a:t>23.9.2021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E639F0D-5EEC-40ED-BCA2-A57A2643EAC1}" type="slidenum">
              <a:rPr lang="sk-SK" smtClean="0"/>
              <a:pPr/>
              <a:t>‹#›</a:t>
            </a:fld>
            <a:endParaRPr lang="sk-SK"/>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Obdĺžnik s jedným odstrihnutým a zaobleným roh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uhlý trojuho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k-SK" smtClean="0"/>
              <a:t>Kliknite sem a upravte štýl predlohy nadpisov.</a:t>
            </a:r>
            <a:endParaRPr kumimoji="0" lang="en-US"/>
          </a:p>
        </p:txBody>
      </p:sp>
      <p:sp>
        <p:nvSpPr>
          <p:cNvPr id="4" name="Zástupný symbol tex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F3E5C548-7BA8-4792-AD93-9FADF5977D8B}" type="datetimeFigureOut">
              <a:rPr lang="sk-SK" smtClean="0"/>
              <a:pPr/>
              <a:t>23.9.2021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077200" y="6356350"/>
            <a:ext cx="609600" cy="365125"/>
          </a:xfrm>
        </p:spPr>
        <p:txBody>
          <a:bodyPr/>
          <a:lstStyle/>
          <a:p>
            <a:fld id="{EE639F0D-5EEC-40ED-BCA2-A57A2643EAC1}" type="slidenum">
              <a:rPr lang="sk-SK" smtClean="0"/>
              <a:pPr/>
              <a:t>‹#›</a:t>
            </a:fld>
            <a:endParaRPr lang="sk-SK"/>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k-SK" smtClean="0"/>
              <a:t>Ak chcete pridať obrázok, kliknite na ikonu</a:t>
            </a:r>
            <a:endParaRPr kumimoji="0" lang="en-US" dirty="0"/>
          </a:p>
        </p:txBody>
      </p:sp>
      <p:sp>
        <p:nvSpPr>
          <p:cNvPr id="10"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ľná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ľná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nadpis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E5C548-7BA8-4792-AD93-9FADF5977D8B}" type="datetimeFigureOut">
              <a:rPr lang="sk-SK" smtClean="0"/>
              <a:pPr/>
              <a:t>23.9.2021</a:t>
            </a:fld>
            <a:endParaRPr lang="sk-SK"/>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639F0D-5EEC-40ED-BCA2-A57A2643EAC1}" type="slidenum">
              <a:rPr lang="sk-SK" smtClean="0"/>
              <a:pPr/>
              <a:t>‹#›</a:t>
            </a:fld>
            <a:endParaRPr lang="sk-SK"/>
          </a:p>
        </p:txBody>
      </p:sp>
      <p:grpSp>
        <p:nvGrpSpPr>
          <p:cNvPr id="2" name="Skupina 1"/>
          <p:cNvGrpSpPr/>
          <p:nvPr/>
        </p:nvGrpSpPr>
        <p:grpSpPr>
          <a:xfrm>
            <a:off x="-19017" y="202408"/>
            <a:ext cx="9180548" cy="649224"/>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pull dir="r"/>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s://sk.wikipedia.org/wiki/Atmosf%C3%A9ra_Zeme" TargetMode="External"/><Relationship Id="rId7" Type="http://schemas.openxmlformats.org/officeDocument/2006/relationships/image" Target="../media/image35.jpeg"/><Relationship Id="rId2" Type="http://schemas.openxmlformats.org/officeDocument/2006/relationships/hyperlink" Target="https://sk.wikipedia.org/w/index.php?title=Zne%C4%8Distenie&amp;action=edit&amp;redlink=1" TargetMode="External"/><Relationship Id="rId1" Type="http://schemas.openxmlformats.org/officeDocument/2006/relationships/slideLayout" Target="../slideLayouts/slideLayout7.xml"/><Relationship Id="rId6" Type="http://schemas.openxmlformats.org/officeDocument/2006/relationships/hyperlink" Target="https://sk.wikipedia.org/wiki/Los_Angeles" TargetMode="External"/><Relationship Id="rId5" Type="http://schemas.openxmlformats.org/officeDocument/2006/relationships/hyperlink" Target="https://sk.wikipedia.org/wiki/Hmla" TargetMode="External"/><Relationship Id="rId4" Type="http://schemas.openxmlformats.org/officeDocument/2006/relationships/hyperlink" Target="https://sk.wikipedia.org/wiki/Dy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1472" y="714356"/>
            <a:ext cx="8058152" cy="1470025"/>
          </a:xfrm>
        </p:spPr>
        <p:txBody>
          <a:bodyPr>
            <a:noAutofit/>
          </a:bodyPr>
          <a:lstStyle/>
          <a:p>
            <a:pPr algn="ctr"/>
            <a:r>
              <a:rPr lang="sk-SK" sz="4800" dirty="0" smtClean="0">
                <a:latin typeface="Calibri" pitchFamily="34" charset="0"/>
                <a:cs typeface="Calibri" pitchFamily="34" charset="0"/>
              </a:rPr>
              <a:t>OCHRANA OVZDUŠIA</a:t>
            </a:r>
            <a:endParaRPr lang="sk-SK" sz="4800" dirty="0">
              <a:latin typeface="Calibri" pitchFamily="34" charset="0"/>
              <a:cs typeface="Calibri" pitchFamily="34" charset="0"/>
            </a:endParaRPr>
          </a:p>
        </p:txBody>
      </p:sp>
      <p:pic>
        <p:nvPicPr>
          <p:cNvPr id="16386" name="Picture 2" descr="http://www.enviro.sk/images/e-noviny/eneko/kysle1.jpg"/>
          <p:cNvPicPr>
            <a:picLocks noChangeAspect="1" noChangeArrowheads="1"/>
          </p:cNvPicPr>
          <p:nvPr/>
        </p:nvPicPr>
        <p:blipFill>
          <a:blip r:embed="rId2" cstate="print"/>
          <a:srcRect/>
          <a:stretch>
            <a:fillRect/>
          </a:stretch>
        </p:blipFill>
        <p:spPr bwMode="auto">
          <a:xfrm>
            <a:off x="2123728" y="2420888"/>
            <a:ext cx="4572000" cy="2686051"/>
          </a:xfrm>
          <a:prstGeom prst="rect">
            <a:avLst/>
          </a:prstGeom>
          <a:ln>
            <a:noFill/>
          </a:ln>
          <a:effectLst>
            <a:softEdge rad="112500"/>
          </a:effectLst>
        </p:spPr>
      </p:pic>
      <p:sp>
        <p:nvSpPr>
          <p:cNvPr id="4" name="Nadpis 1"/>
          <p:cNvSpPr txBox="1">
            <a:spLocks/>
          </p:cNvSpPr>
          <p:nvPr/>
        </p:nvSpPr>
        <p:spPr>
          <a:xfrm>
            <a:off x="611560" y="4797152"/>
            <a:ext cx="8058152" cy="1470025"/>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sk-SK" sz="4800" dirty="0" smtClean="0">
                <a:latin typeface="Calibri" pitchFamily="34" charset="0"/>
                <a:cs typeface="Calibri" pitchFamily="34" charset="0"/>
              </a:rPr>
              <a:t>Ovzdušie a jeho znečisťovanie</a:t>
            </a:r>
          </a:p>
          <a:p>
            <a:pPr algn="ctr"/>
            <a:r>
              <a:rPr lang="sk-SK" sz="3200" dirty="0" smtClean="0">
                <a:latin typeface="Calibri" pitchFamily="34" charset="0"/>
                <a:cs typeface="Calibri" pitchFamily="34" charset="0"/>
              </a:rPr>
              <a:t>Ing. Oliver </a:t>
            </a:r>
            <a:r>
              <a:rPr lang="sk-SK" sz="3200" dirty="0" err="1" smtClean="0">
                <a:latin typeface="Calibri" pitchFamily="34" charset="0"/>
                <a:cs typeface="Calibri" pitchFamily="34" charset="0"/>
              </a:rPr>
              <a:t>Macho</a:t>
            </a:r>
            <a:r>
              <a:rPr lang="sk-SK" sz="3200" dirty="0" smtClean="0">
                <a:latin typeface="Calibri" pitchFamily="34" charset="0"/>
                <a:cs typeface="Calibri" pitchFamily="34" charset="0"/>
              </a:rPr>
              <a:t>, PhD.</a:t>
            </a:r>
            <a:endParaRPr lang="sk-SK" sz="3200" dirty="0">
              <a:latin typeface="Calibri" pitchFamily="34" charset="0"/>
              <a:cs typeface="Calibri" pitchFamily="34" charset="0"/>
            </a:endParaRPr>
          </a:p>
        </p:txBody>
      </p:sp>
    </p:spTree>
  </p:cSld>
  <p:clrMapOvr>
    <a:masterClrMapping/>
  </p:clrMapOvr>
  <p:transition spd="med">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28596" y="714356"/>
            <a:ext cx="685804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MEZOSFÉRA</a:t>
            </a:r>
          </a:p>
        </p:txBody>
      </p:sp>
      <p:sp>
        <p:nvSpPr>
          <p:cNvPr id="3" name="BlokTextu 2"/>
          <p:cNvSpPr txBox="1"/>
          <p:nvPr/>
        </p:nvSpPr>
        <p:spPr>
          <a:xfrm>
            <a:off x="642910" y="1571612"/>
            <a:ext cx="7715304" cy="3323987"/>
          </a:xfrm>
          <a:prstGeom prst="rect">
            <a:avLst/>
          </a:prstGeom>
          <a:noFill/>
        </p:spPr>
        <p:txBody>
          <a:bodyPr wrap="square" rtlCol="0">
            <a:spAutoFit/>
          </a:bodyPr>
          <a:lstStyle/>
          <a:p>
            <a:pPr algn="just">
              <a:buFont typeface="Wingdings" pitchFamily="2" charset="2"/>
              <a:buChar char="Ø"/>
            </a:pPr>
            <a:r>
              <a:rPr lang="sk-SK" sz="2400" b="1" i="1" dirty="0" err="1" smtClean="0">
                <a:latin typeface="+mj-lt"/>
              </a:rPr>
              <a:t>Mezosféra</a:t>
            </a:r>
            <a:r>
              <a:rPr lang="sk-SK" sz="2400" dirty="0" smtClean="0">
                <a:latin typeface="+mj-lt"/>
              </a:rPr>
              <a:t> – oblasť nad </a:t>
            </a:r>
            <a:r>
              <a:rPr lang="sk-SK" sz="2400" dirty="0" err="1" smtClean="0">
                <a:latin typeface="+mj-lt"/>
              </a:rPr>
              <a:t>stratopauzou</a:t>
            </a:r>
            <a:r>
              <a:rPr lang="sk-SK" sz="2400" dirty="0" smtClean="0">
                <a:latin typeface="+mj-lt"/>
              </a:rPr>
              <a:t> do výšky asi 80 km. Tu sa teplota opäť znižuje.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V najvyšších oblastiach </a:t>
            </a:r>
            <a:r>
              <a:rPr lang="sk-SK" sz="2400" dirty="0" err="1" smtClean="0">
                <a:latin typeface="+mj-lt"/>
              </a:rPr>
              <a:t>mezosféry</a:t>
            </a:r>
            <a:r>
              <a:rPr lang="sk-SK" sz="2400" dirty="0" smtClean="0">
                <a:latin typeface="+mj-lt"/>
              </a:rPr>
              <a:t> teplota dosahuje –80°C.</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V </a:t>
            </a:r>
            <a:r>
              <a:rPr lang="sk-SK" sz="2400" dirty="0" err="1" smtClean="0">
                <a:latin typeface="+mj-lt"/>
              </a:rPr>
              <a:t>mezosfére</a:t>
            </a:r>
            <a:r>
              <a:rPr lang="sk-SK" sz="2400" dirty="0" smtClean="0">
                <a:latin typeface="+mj-lt"/>
              </a:rPr>
              <a:t> sa nachádza do 1% všetkého vzduchu. Rýchlosť </a:t>
            </a:r>
            <a:r>
              <a:rPr lang="sk-SK" sz="2400" dirty="0" err="1" smtClean="0">
                <a:latin typeface="+mj-lt"/>
              </a:rPr>
              <a:t>premiešavania</a:t>
            </a:r>
            <a:r>
              <a:rPr lang="sk-SK" sz="2400" dirty="0" smtClean="0">
                <a:latin typeface="+mj-lt"/>
              </a:rPr>
              <a:t> vzduchových más dosahuje stovky kilometrov za hodinu.</a:t>
            </a:r>
          </a:p>
          <a:p>
            <a:endParaRPr lang="sk-SK"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428596" y="785794"/>
            <a:ext cx="492922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TERMOSFÉRA</a:t>
            </a:r>
          </a:p>
        </p:txBody>
      </p:sp>
      <p:sp>
        <p:nvSpPr>
          <p:cNvPr id="4" name="BlokTextu 3"/>
          <p:cNvSpPr txBox="1"/>
          <p:nvPr/>
        </p:nvSpPr>
        <p:spPr>
          <a:xfrm>
            <a:off x="500034" y="1714488"/>
            <a:ext cx="8429684" cy="3416320"/>
          </a:xfrm>
          <a:prstGeom prst="rect">
            <a:avLst/>
          </a:prstGeom>
          <a:noFill/>
        </p:spPr>
        <p:txBody>
          <a:bodyPr wrap="square" rtlCol="0">
            <a:spAutoFit/>
          </a:bodyPr>
          <a:lstStyle/>
          <a:p>
            <a:pPr algn="just">
              <a:buFont typeface="Wingdings" pitchFamily="2" charset="2"/>
              <a:buChar char="Ø"/>
            </a:pPr>
            <a:r>
              <a:rPr lang="sk-SK" sz="2400" i="1" dirty="0" err="1" smtClean="0">
                <a:latin typeface="+mj-lt"/>
              </a:rPr>
              <a:t>Termosféra</a:t>
            </a:r>
            <a:r>
              <a:rPr lang="sk-SK" sz="2400" dirty="0" smtClean="0">
                <a:latin typeface="+mj-lt"/>
              </a:rPr>
              <a:t> sa nachádza nad </a:t>
            </a:r>
            <a:r>
              <a:rPr lang="sk-SK" sz="2400" dirty="0" err="1" smtClean="0">
                <a:latin typeface="+mj-lt"/>
              </a:rPr>
              <a:t>mezopauzou</a:t>
            </a:r>
            <a:r>
              <a:rPr lang="sk-SK" sz="2400" dirty="0" smtClean="0">
                <a:latin typeface="+mj-lt"/>
              </a:rPr>
              <a:t> a siaha do výšky 800 km. Pre </a:t>
            </a:r>
            <a:r>
              <a:rPr lang="sk-SK" sz="2400" dirty="0" err="1" smtClean="0">
                <a:latin typeface="+mj-lt"/>
              </a:rPr>
              <a:t>termosféru</a:t>
            </a:r>
            <a:r>
              <a:rPr lang="sk-SK" sz="2400" dirty="0" smtClean="0">
                <a:latin typeface="+mj-lt"/>
              </a:rPr>
              <a:t> je typický vzrast teploty s výškou. Hustota vzduchu je tu minimálna.</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Okrem vysokých „teplôt“ je pre </a:t>
            </a:r>
            <a:r>
              <a:rPr lang="sk-SK" sz="2400" dirty="0" err="1" smtClean="0">
                <a:latin typeface="+mj-lt"/>
              </a:rPr>
              <a:t>termosféru</a:t>
            </a:r>
            <a:r>
              <a:rPr lang="sk-SK" sz="2400" dirty="0" smtClean="0">
                <a:latin typeface="+mj-lt"/>
              </a:rPr>
              <a:t> i </a:t>
            </a:r>
            <a:r>
              <a:rPr lang="sk-SK" sz="2400" dirty="0" err="1" smtClean="0">
                <a:latin typeface="+mj-lt"/>
              </a:rPr>
              <a:t>exosféru</a:t>
            </a:r>
            <a:r>
              <a:rPr lang="sk-SK" sz="2400" dirty="0" smtClean="0">
                <a:latin typeface="+mj-lt"/>
              </a:rPr>
              <a:t> charakteristická značná ionizácia molekúl vyvolaná účinkom kozmického žiarenia.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err="1" smtClean="0">
                <a:latin typeface="+mj-lt"/>
              </a:rPr>
              <a:t>Termosféra</a:t>
            </a:r>
            <a:r>
              <a:rPr lang="sk-SK" sz="2400" dirty="0" smtClean="0">
                <a:latin typeface="+mj-lt"/>
              </a:rPr>
              <a:t> je z týchto dôvodov elektricky vodivá.</a:t>
            </a:r>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71472" y="714356"/>
            <a:ext cx="578647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EXOSFÉRA</a:t>
            </a:r>
          </a:p>
        </p:txBody>
      </p:sp>
      <p:sp>
        <p:nvSpPr>
          <p:cNvPr id="3" name="BlokTextu 2"/>
          <p:cNvSpPr txBox="1"/>
          <p:nvPr/>
        </p:nvSpPr>
        <p:spPr>
          <a:xfrm>
            <a:off x="500034" y="1643050"/>
            <a:ext cx="8358246" cy="3693319"/>
          </a:xfrm>
          <a:prstGeom prst="rect">
            <a:avLst/>
          </a:prstGeom>
          <a:noFill/>
        </p:spPr>
        <p:txBody>
          <a:bodyPr wrap="square" rtlCol="0">
            <a:spAutoFit/>
          </a:bodyPr>
          <a:lstStyle/>
          <a:p>
            <a:pPr>
              <a:buFont typeface="Wingdings" pitchFamily="2" charset="2"/>
              <a:buChar char="Ø"/>
            </a:pPr>
            <a:r>
              <a:rPr lang="sk-SK" sz="2400" dirty="0" smtClean="0">
                <a:latin typeface="+mj-lt"/>
              </a:rPr>
              <a:t>V </a:t>
            </a:r>
            <a:r>
              <a:rPr lang="sk-SK" sz="2400" b="1" i="1" dirty="0" err="1" smtClean="0">
                <a:latin typeface="+mj-lt"/>
              </a:rPr>
              <a:t>exosfére</a:t>
            </a:r>
            <a:r>
              <a:rPr lang="sk-SK" sz="2400" dirty="0" smtClean="0">
                <a:latin typeface="+mj-lt"/>
              </a:rPr>
              <a:t> sa ďalej zvyšuje zriedenie a rýchlosť pohybujúcich sa molekúl vzduchu, ktoré dosahujú hodnoty okolo 12 km.s</a:t>
            </a:r>
            <a:r>
              <a:rPr lang="sk-SK" sz="2400" baseline="30000" dirty="0" smtClean="0">
                <a:latin typeface="+mj-lt"/>
              </a:rPr>
              <a:t>-1</a:t>
            </a:r>
            <a:r>
              <a:rPr lang="sk-SK" sz="2400" dirty="0" smtClean="0">
                <a:latin typeface="+mj-lt"/>
              </a:rPr>
              <a:t>. </a:t>
            </a:r>
          </a:p>
          <a:p>
            <a:pPr>
              <a:buFont typeface="Wingdings" pitchFamily="2" charset="2"/>
              <a:buChar char="Ø"/>
            </a:pPr>
            <a:endParaRPr lang="sk-SK" sz="2400" dirty="0" smtClean="0">
              <a:latin typeface="+mj-lt"/>
            </a:endParaRPr>
          </a:p>
          <a:p>
            <a:pPr>
              <a:buFont typeface="Wingdings" pitchFamily="2" charset="2"/>
              <a:buChar char="Ø"/>
            </a:pPr>
            <a:r>
              <a:rPr lang="sk-SK" sz="2400" dirty="0" smtClean="0">
                <a:latin typeface="+mj-lt"/>
              </a:rPr>
              <a:t>Táto rýchlosť zodpovedá za „pozemských“ podmienok teplote okolo 1800°C a umožňuje molekulám prekonať zemskú gravitáciu a unikať do medziplanetárneho priestoru. </a:t>
            </a:r>
          </a:p>
          <a:p>
            <a:pPr>
              <a:buFont typeface="Wingdings" pitchFamily="2" charset="2"/>
              <a:buChar char="Ø"/>
            </a:pPr>
            <a:endParaRPr lang="sk-SK" sz="2400" dirty="0" smtClean="0">
              <a:latin typeface="+mj-lt"/>
            </a:endParaRPr>
          </a:p>
          <a:p>
            <a:pPr>
              <a:buFont typeface="Wingdings" pitchFamily="2" charset="2"/>
              <a:buChar char="Ø"/>
            </a:pPr>
            <a:r>
              <a:rPr lang="sk-SK" sz="2400" dirty="0" err="1" smtClean="0">
                <a:latin typeface="+mj-lt"/>
              </a:rPr>
              <a:t>Termosféra</a:t>
            </a:r>
            <a:r>
              <a:rPr lang="sk-SK" sz="2400" dirty="0" smtClean="0">
                <a:latin typeface="+mj-lt"/>
              </a:rPr>
              <a:t> a </a:t>
            </a:r>
            <a:r>
              <a:rPr lang="sk-SK" sz="2400" dirty="0" err="1" smtClean="0">
                <a:latin typeface="+mj-lt"/>
              </a:rPr>
              <a:t>exosféra</a:t>
            </a:r>
            <a:r>
              <a:rPr lang="sk-SK" sz="2400" dirty="0" smtClean="0">
                <a:latin typeface="+mj-lt"/>
              </a:rPr>
              <a:t>, na rozdiel od nižších vrstiev atmosféry, utvárajú oblasť s vysokým stupňom ionizácie molekúl. </a:t>
            </a:r>
          </a:p>
          <a:p>
            <a:endParaRPr lang="sk-SK" dirty="0"/>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285720" y="714356"/>
            <a:ext cx="5572164"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ZLOŽENIE VZDUCHU</a:t>
            </a:r>
          </a:p>
        </p:txBody>
      </p:sp>
      <p:sp>
        <p:nvSpPr>
          <p:cNvPr id="3" name="BlokTextu 2"/>
          <p:cNvSpPr txBox="1"/>
          <p:nvPr/>
        </p:nvSpPr>
        <p:spPr>
          <a:xfrm>
            <a:off x="571472" y="1714488"/>
            <a:ext cx="8143932" cy="3046988"/>
          </a:xfrm>
          <a:prstGeom prst="rect">
            <a:avLst/>
          </a:prstGeom>
          <a:noFill/>
        </p:spPr>
        <p:txBody>
          <a:bodyPr wrap="square" rtlCol="0">
            <a:spAutoFit/>
          </a:bodyPr>
          <a:lstStyle/>
          <a:p>
            <a:pPr algn="just">
              <a:buFont typeface="Wingdings" pitchFamily="2" charset="2"/>
              <a:buChar char="Ø"/>
            </a:pPr>
            <a:r>
              <a:rPr lang="sk-SK" sz="2400" dirty="0" smtClean="0">
                <a:latin typeface="+mj-lt"/>
              </a:rPr>
              <a:t>Chemické zloženie zemskej atmosféry je výsledkom dlhých geologických a biologických procesov za stáleho intenzívneho pôsobenia slnečného žiarenia.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Atmosféru tvorí zmes niekoľkých plynov, ktoré si zachovávajú do značných výšok približne stály pomer: asi 78 % dusíka, 21 % kyslíka, 0,93 % argónu, 0,03 % oxidu uhličitého a nepatrné množstvá iných vzácnych plynov, ako sú hélium, neón a kryptón.</a:t>
            </a:r>
            <a:endParaRPr lang="sk-SK" sz="2400" dirty="0">
              <a:latin typeface="+mj-lt"/>
            </a:endParaRPr>
          </a:p>
        </p:txBody>
      </p:sp>
      <p:pic>
        <p:nvPicPr>
          <p:cNvPr id="20482" name="Picture 2" descr="http://predmety.skylan.sk/rigo/8/8str/vzduch.png"/>
          <p:cNvPicPr>
            <a:picLocks noChangeAspect="1" noChangeArrowheads="1"/>
          </p:cNvPicPr>
          <p:nvPr/>
        </p:nvPicPr>
        <p:blipFill>
          <a:blip r:embed="rId2" cstate="print"/>
          <a:srcRect/>
          <a:stretch>
            <a:fillRect/>
          </a:stretch>
        </p:blipFill>
        <p:spPr bwMode="auto">
          <a:xfrm>
            <a:off x="2214546" y="4684271"/>
            <a:ext cx="4214842" cy="2173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00034" y="571480"/>
            <a:ext cx="792961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ZNEČISTENIE OVZDUŠIA</a:t>
            </a:r>
          </a:p>
        </p:txBody>
      </p:sp>
      <p:sp>
        <p:nvSpPr>
          <p:cNvPr id="3" name="BlokTextu 2"/>
          <p:cNvSpPr txBox="1"/>
          <p:nvPr/>
        </p:nvSpPr>
        <p:spPr>
          <a:xfrm>
            <a:off x="571472" y="1571612"/>
            <a:ext cx="8072494" cy="3416320"/>
          </a:xfrm>
          <a:prstGeom prst="rect">
            <a:avLst/>
          </a:prstGeom>
          <a:noFill/>
        </p:spPr>
        <p:txBody>
          <a:bodyPr wrap="square" rtlCol="0">
            <a:spAutoFit/>
          </a:bodyPr>
          <a:lstStyle/>
          <a:p>
            <a:pPr algn="just">
              <a:buFont typeface="Wingdings" pitchFamily="2" charset="2"/>
              <a:buChar char="Ø"/>
            </a:pPr>
            <a:r>
              <a:rPr lang="sk-SK" sz="2400" b="1" dirty="0" smtClean="0">
                <a:latin typeface="+mj-lt"/>
              </a:rPr>
              <a:t>Znečisťovanie ovzdušia</a:t>
            </a:r>
            <a:r>
              <a:rPr lang="sk-SK" sz="2400" dirty="0" smtClean="0">
                <a:latin typeface="+mj-lt"/>
              </a:rPr>
              <a:t> znamená vypúšťanie (vnášanie emisií) znečisťujúcich látok do atmosféry. Tieto látky priamo alebo po chemických zmenách v ovzduší, prípadne v spolupôsobení s inou látkou (synergicky) nepriaznivo ovplyvňujú životné prostredie.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Pri širšom chápaní znečisťovania ovzdušia do znečisťujúcich zložiek zahrňujeme i škodlivé elektromagnetické žiarenie, hluk, teplo atď.</a:t>
            </a:r>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00034" y="571480"/>
            <a:ext cx="792961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ZNEČISTENIE OVZDUŠIA</a:t>
            </a:r>
          </a:p>
        </p:txBody>
      </p:sp>
      <p:pic>
        <p:nvPicPr>
          <p:cNvPr id="4" name="Picture 2" descr="http://trilobit.fai.utb.cz/Data/Articles/Reitspis2_trilobit1_soubory/image002.jpg"/>
          <p:cNvPicPr>
            <a:picLocks noChangeAspect="1" noChangeArrowheads="1"/>
          </p:cNvPicPr>
          <p:nvPr/>
        </p:nvPicPr>
        <p:blipFill>
          <a:blip r:embed="rId2" cstate="print"/>
          <a:srcRect/>
          <a:stretch>
            <a:fillRect/>
          </a:stretch>
        </p:blipFill>
        <p:spPr bwMode="auto">
          <a:xfrm>
            <a:off x="449146" y="1700808"/>
            <a:ext cx="7980506" cy="4320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1268216"/>
      </p:ext>
    </p:extLst>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71472" y="1643050"/>
            <a:ext cx="8215370" cy="3416320"/>
          </a:xfrm>
          <a:prstGeom prst="rect">
            <a:avLst/>
          </a:prstGeom>
          <a:noFill/>
        </p:spPr>
        <p:txBody>
          <a:bodyPr wrap="square" rtlCol="0">
            <a:spAutoFit/>
          </a:bodyPr>
          <a:lstStyle/>
          <a:p>
            <a:pPr algn="just">
              <a:buFont typeface="Wingdings" pitchFamily="2" charset="2"/>
              <a:buChar char="Ø"/>
            </a:pPr>
            <a:r>
              <a:rPr lang="sk-SK" sz="2400" dirty="0">
                <a:latin typeface="+mj-lt"/>
              </a:rPr>
              <a:t>Ovzdušie sa znečisťuje buď pri vypúšťaní rôznych látok do atmosféry alebo pri dejoch prebiehajúcich priamo v ovzduší (napr. chemické reakcie). </a:t>
            </a:r>
            <a:endParaRPr lang="sk-SK" sz="2400" dirty="0" smtClean="0">
              <a:latin typeface="+mj-lt"/>
            </a:endParaRP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Z</a:t>
            </a:r>
            <a:r>
              <a:rPr lang="sk-SK" sz="2400" dirty="0">
                <a:latin typeface="+mj-lt"/>
              </a:rPr>
              <a:t> hľadiska miesta vzniku rozlišujeme primárne znečisťovanie, ktorým rozumieme úlet škodlivín zo zdrojov (emisia) a sekundárne znečisťovanie, ktorým rozumieme chemické zmeny niektorých látok, prebiehajúce pri šírení exhalátov (transmisia) v atmosfére.</a:t>
            </a:r>
          </a:p>
        </p:txBody>
      </p:sp>
      <p:sp>
        <p:nvSpPr>
          <p:cNvPr id="3" name="BlokTextu 2"/>
          <p:cNvSpPr txBox="1"/>
          <p:nvPr/>
        </p:nvSpPr>
        <p:spPr>
          <a:xfrm>
            <a:off x="642910" y="642918"/>
            <a:ext cx="600079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DRUHY ZNEČISTENIA</a:t>
            </a:r>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642910" y="642918"/>
            <a:ext cx="600079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DRUHY ZNEČISTENIA</a:t>
            </a:r>
          </a:p>
        </p:txBody>
      </p:sp>
      <p:pic>
        <p:nvPicPr>
          <p:cNvPr id="5122" name="Picture 2" descr="1. Pravidelná úprava prostredia pre kultúrne rastliny Rastliny a prostredie  Kultúrne rastliny a ich požiadavky na prostredie... - PDF Stažení zda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267" y="1350804"/>
            <a:ext cx="5821466" cy="32243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ÉMIA A ŽIVOTNÉ PROSTREDIE - PDF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2" y="4725144"/>
            <a:ext cx="7008713" cy="149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45196"/>
      </p:ext>
    </p:extLst>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571472" y="1285860"/>
            <a:ext cx="8072494" cy="3785652"/>
          </a:xfrm>
          <a:prstGeom prst="rect">
            <a:avLst/>
          </a:prstGeom>
          <a:noFill/>
        </p:spPr>
        <p:txBody>
          <a:bodyPr wrap="square" rtlCol="0">
            <a:spAutoFit/>
          </a:bodyPr>
          <a:lstStyle/>
          <a:p>
            <a:pPr algn="just">
              <a:buFont typeface="Wingdings" pitchFamily="2" charset="2"/>
              <a:buChar char="Ø"/>
            </a:pPr>
            <a:r>
              <a:rPr lang="sk-SK" sz="2400" dirty="0" smtClean="0">
                <a:latin typeface="Calibri" pitchFamily="34" charset="0"/>
                <a:cs typeface="Calibri" pitchFamily="34" charset="0"/>
              </a:rPr>
              <a:t>Človek ovplyvňuje ovzdušie intenzívne, mnohostranne a väčšinou negatívne. V súčasnosti najohrozenejšou zložkou prírodného prostredia je práve ovzdušie a jeho znečistenie rýchlo vzrastá. </a:t>
            </a:r>
          </a:p>
          <a:p>
            <a:pPr algn="just">
              <a:buFont typeface="Wingdings" pitchFamily="2" charset="2"/>
              <a:buChar char="Ø"/>
            </a:pPr>
            <a:endParaRPr lang="sk-SK" sz="2400" dirty="0" smtClean="0">
              <a:latin typeface="Calibri" pitchFamily="34" charset="0"/>
              <a:cs typeface="Calibri" pitchFamily="34" charset="0"/>
            </a:endParaRPr>
          </a:p>
          <a:p>
            <a:pPr algn="just">
              <a:buFont typeface="Wingdings" pitchFamily="2" charset="2"/>
              <a:buChar char="Ø"/>
            </a:pPr>
            <a:r>
              <a:rPr lang="sk-SK" sz="2400" dirty="0" smtClean="0">
                <a:latin typeface="Calibri" pitchFamily="34" charset="0"/>
                <a:cs typeface="Calibri" pitchFamily="34" charset="0"/>
              </a:rPr>
              <a:t>Znečistenie ovzdušia nie je však nevyhnutným výsledkom každej priemyselnej a inej ľudskej činnosti. Ako dokazujú skúsenosti, kvalifikovaným a zodpovedným prístupom k ochrane ovzdušia môžeme zachovať čisté ovzdušie aj pre budúce generácie.</a:t>
            </a:r>
            <a:endParaRPr lang="sk-SK" sz="2400" dirty="0">
              <a:latin typeface="Calibri" pitchFamily="34" charset="0"/>
              <a:cs typeface="Calibri" pitchFamily="34" charset="0"/>
            </a:endParaRPr>
          </a:p>
        </p:txBody>
      </p:sp>
      <p:sp>
        <p:nvSpPr>
          <p:cNvPr id="4" name="BlokTextu 3"/>
          <p:cNvSpPr txBox="1"/>
          <p:nvPr/>
        </p:nvSpPr>
        <p:spPr>
          <a:xfrm>
            <a:off x="500034" y="500042"/>
            <a:ext cx="685804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VPLYV ČLOVEKA </a:t>
            </a:r>
            <a:r>
              <a:rPr lang="sk-SK" sz="4000" dirty="0" smtClean="0">
                <a:effectLst>
                  <a:outerShdw blurRad="38100" dist="38100" dir="2700000" algn="tl">
                    <a:srgbClr val="000000">
                      <a:alpha val="43137"/>
                    </a:srgbClr>
                  </a:outerShdw>
                </a:effectLst>
                <a:latin typeface="+mj-lt"/>
              </a:rPr>
              <a:t>NA OVZDUŠIE </a:t>
            </a:r>
            <a:endParaRPr lang="sk-SK" sz="4000" dirty="0">
              <a:effectLst>
                <a:outerShdw blurRad="38100" dist="38100" dir="2700000" algn="tl">
                  <a:srgbClr val="000000">
                    <a:alpha val="43137"/>
                  </a:srgbClr>
                </a:outerShdw>
              </a:effectLst>
              <a:latin typeface="+mj-lt"/>
            </a:endParaRPr>
          </a:p>
        </p:txBody>
      </p:sp>
      <p:pic>
        <p:nvPicPr>
          <p:cNvPr id="2050" name="Picture 2" descr="http://i.sme.sk/cdata/9/57/5799219/t_uhlikova_bilancia0062617-r133_res.jpg"/>
          <p:cNvPicPr>
            <a:picLocks noChangeAspect="1" noChangeArrowheads="1"/>
          </p:cNvPicPr>
          <p:nvPr/>
        </p:nvPicPr>
        <p:blipFill>
          <a:blip r:embed="rId2" cstate="print"/>
          <a:srcRect/>
          <a:stretch>
            <a:fillRect/>
          </a:stretch>
        </p:blipFill>
        <p:spPr bwMode="auto">
          <a:xfrm>
            <a:off x="1187624" y="4929566"/>
            <a:ext cx="2892650" cy="1928433"/>
          </a:xfrm>
          <a:prstGeom prst="rect">
            <a:avLst/>
          </a:prstGeom>
          <a:ln>
            <a:noFill/>
          </a:ln>
          <a:effectLst>
            <a:softEdge rad="112500"/>
          </a:effectLst>
        </p:spPr>
      </p:pic>
      <p:pic>
        <p:nvPicPr>
          <p:cNvPr id="1026" name="Picture 2" descr="Ovzdušie si zamorujeme autami a najmä kúrením, do pece hodíme hocičo, čo  hor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26000" y="4929567"/>
            <a:ext cx="2830375" cy="18765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ztah-medzi-znecistovanim-a-znecistenim-ovzdusia"/>
          <p:cNvPicPr>
            <a:picLocks noChangeAspect="1" noChangeArrowheads="1"/>
          </p:cNvPicPr>
          <p:nvPr/>
        </p:nvPicPr>
        <p:blipFill>
          <a:blip r:embed="rId2" cstate="print"/>
          <a:srcRect/>
          <a:stretch>
            <a:fillRect/>
          </a:stretch>
        </p:blipFill>
        <p:spPr bwMode="auto">
          <a:xfrm>
            <a:off x="642910" y="785794"/>
            <a:ext cx="7887808" cy="5715040"/>
          </a:xfrm>
          <a:prstGeom prst="rect">
            <a:avLst/>
          </a:prstGeom>
          <a:ln>
            <a:noFill/>
          </a:ln>
          <a:effectLst>
            <a:softEdge rad="112500"/>
          </a:effectLst>
        </p:spPr>
      </p:pic>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28596" y="500042"/>
            <a:ext cx="6072230"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OVZDUŠIE</a:t>
            </a:r>
            <a:endParaRPr lang="sk-SK" sz="3200" dirty="0">
              <a:effectLst>
                <a:outerShdw blurRad="38100" dist="38100" dir="2700000" algn="tl">
                  <a:srgbClr val="000000">
                    <a:alpha val="43137"/>
                  </a:srgbClr>
                </a:outerShdw>
              </a:effectLst>
              <a:latin typeface="+mj-lt"/>
            </a:endParaRPr>
          </a:p>
        </p:txBody>
      </p:sp>
      <p:sp>
        <p:nvSpPr>
          <p:cNvPr id="3" name="BlokTextu 2"/>
          <p:cNvSpPr txBox="1"/>
          <p:nvPr/>
        </p:nvSpPr>
        <p:spPr>
          <a:xfrm>
            <a:off x="571472" y="1285860"/>
            <a:ext cx="8001056" cy="5262979"/>
          </a:xfrm>
          <a:prstGeom prst="rect">
            <a:avLst/>
          </a:prstGeom>
          <a:noFill/>
        </p:spPr>
        <p:txBody>
          <a:bodyPr wrap="square" rtlCol="0">
            <a:spAutoFit/>
          </a:bodyPr>
          <a:lstStyle/>
          <a:p>
            <a:pPr algn="just">
              <a:buFont typeface="Wingdings" pitchFamily="2" charset="2"/>
              <a:buChar char="Ø"/>
            </a:pPr>
            <a:r>
              <a:rPr lang="sk-SK" sz="2400" b="1" dirty="0" smtClean="0">
                <a:latin typeface="+mj-lt"/>
              </a:rPr>
              <a:t>Ovzdušie</a:t>
            </a:r>
            <a:r>
              <a:rPr lang="sk-SK" sz="2400" dirty="0" smtClean="0">
                <a:latin typeface="+mj-lt"/>
              </a:rPr>
              <a:t> (atmosféra) tvorí plynný obal Zeme. Je základnou zložkou biosféry, bez ktorej by nebol možný život na Zemi.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b="1" dirty="0" smtClean="0">
                <a:latin typeface="+mj-lt"/>
              </a:rPr>
              <a:t>Vzdušný kyslík </a:t>
            </a:r>
            <a:r>
              <a:rPr lang="sk-SK" sz="2400" dirty="0" smtClean="0">
                <a:latin typeface="+mj-lt"/>
              </a:rPr>
              <a:t>je nevyhnutný pre väčšinu živých organizmov a </a:t>
            </a:r>
            <a:r>
              <a:rPr lang="sk-SK" sz="2400" b="1" dirty="0" smtClean="0">
                <a:latin typeface="+mj-lt"/>
              </a:rPr>
              <a:t>oxid uhličitý </a:t>
            </a:r>
            <a:r>
              <a:rPr lang="sk-SK" sz="2400" dirty="0" smtClean="0">
                <a:latin typeface="+mj-lt"/>
              </a:rPr>
              <a:t>obsiahnutý vo vzduchu je potrebný pre rast rastlín.</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Slovo </a:t>
            </a:r>
            <a:r>
              <a:rPr lang="sk-SK" sz="2400" b="1" i="1" dirty="0" smtClean="0">
                <a:latin typeface="+mj-lt"/>
              </a:rPr>
              <a:t>atmosféra</a:t>
            </a:r>
            <a:r>
              <a:rPr lang="sk-SK" sz="2400" i="1" dirty="0" smtClean="0">
                <a:latin typeface="+mj-lt"/>
              </a:rPr>
              <a:t> </a:t>
            </a:r>
            <a:r>
              <a:rPr lang="sk-SK" sz="2400" dirty="0" smtClean="0">
                <a:latin typeface="+mj-lt"/>
              </a:rPr>
              <a:t>pochádza  z gréčtiny (</a:t>
            </a:r>
            <a:r>
              <a:rPr lang="sk-SK" sz="2400" dirty="0" err="1" smtClean="0">
                <a:latin typeface="+mj-lt"/>
              </a:rPr>
              <a:t>atmos</a:t>
            </a:r>
            <a:r>
              <a:rPr lang="sk-SK" sz="2400" dirty="0" smtClean="0">
                <a:latin typeface="+mj-lt"/>
              </a:rPr>
              <a:t> – para, </a:t>
            </a:r>
            <a:r>
              <a:rPr lang="sk-SK" sz="2400" dirty="0" err="1" smtClean="0">
                <a:latin typeface="+mj-lt"/>
              </a:rPr>
              <a:t>sfaira</a:t>
            </a:r>
            <a:r>
              <a:rPr lang="sk-SK" sz="2400" dirty="0" smtClean="0">
                <a:latin typeface="+mj-lt"/>
              </a:rPr>
              <a:t> – guľa) a je všeobecne používaným výrazom pre plynný obal Zeme.</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Atmosféra má predovšetkým plynné zložky, okrem toho obsahuje tuhé zložky (mikroskopické častice, ktoré tvoria </a:t>
            </a:r>
            <a:r>
              <a:rPr lang="sk-SK" sz="2400" dirty="0" err="1" smtClean="0">
                <a:latin typeface="+mj-lt"/>
              </a:rPr>
              <a:t>atmosferický</a:t>
            </a:r>
            <a:r>
              <a:rPr lang="sk-SK" sz="2400" dirty="0" smtClean="0">
                <a:latin typeface="+mj-lt"/>
              </a:rPr>
              <a:t> aerosól) a kvapalnú zložku (dážď, hmla).</a:t>
            </a:r>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fpv.umb.sk/%7Evzdchem/KEGA/TUR/VZDUCH/Vzduch03_soubory/image004.jpg"/>
          <p:cNvPicPr>
            <a:picLocks noChangeAspect="1" noChangeArrowheads="1"/>
          </p:cNvPicPr>
          <p:nvPr/>
        </p:nvPicPr>
        <p:blipFill>
          <a:blip r:embed="rId2" cstate="print"/>
          <a:srcRect/>
          <a:stretch>
            <a:fillRect/>
          </a:stretch>
        </p:blipFill>
        <p:spPr bwMode="auto">
          <a:xfrm>
            <a:off x="1142976" y="928670"/>
            <a:ext cx="6832103" cy="5929330"/>
          </a:xfrm>
          <a:prstGeom prst="rect">
            <a:avLst/>
          </a:prstGeom>
          <a:noFill/>
        </p:spPr>
      </p:pic>
      <p:sp>
        <p:nvSpPr>
          <p:cNvPr id="3" name="BlokTextu 2"/>
          <p:cNvSpPr txBox="1"/>
          <p:nvPr/>
        </p:nvSpPr>
        <p:spPr>
          <a:xfrm>
            <a:off x="500034" y="428604"/>
            <a:ext cx="9501254"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ZNEČISŤUJÚCE LÁTKY V OVZDUŠÍ</a:t>
            </a: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500034" y="428604"/>
            <a:ext cx="9501254"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ZNEČISŤUJÚCE LÁTKY V OVZDUŠÍ</a:t>
            </a:r>
          </a:p>
        </p:txBody>
      </p:sp>
      <p:pic>
        <p:nvPicPr>
          <p:cNvPr id="6146" name="Picture 2" descr="Zdroje znečistenia ovzdušia v Európe — Európska environmentálna agentúr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008" b="6952"/>
          <a:stretch/>
        </p:blipFill>
        <p:spPr bwMode="auto">
          <a:xfrm>
            <a:off x="2022434" y="1052736"/>
            <a:ext cx="5099131"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83"/>
      </p:ext>
    </p:extLst>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1643050"/>
            <a:ext cx="8429684" cy="4431983"/>
          </a:xfrm>
          <a:prstGeom prst="rect">
            <a:avLst/>
          </a:prstGeom>
          <a:noFill/>
        </p:spPr>
        <p:txBody>
          <a:bodyPr wrap="square" rtlCol="0">
            <a:spAutoFit/>
          </a:bodyPr>
          <a:lstStyle/>
          <a:p>
            <a:pPr algn="just">
              <a:buFont typeface="Wingdings" pitchFamily="2" charset="2"/>
              <a:buChar char="Ø"/>
            </a:pPr>
            <a:r>
              <a:rPr lang="sk-SK" sz="2400" b="1" dirty="0" smtClean="0">
                <a:latin typeface="+mj-lt"/>
              </a:rPr>
              <a:t>Lokálne znečistenie</a:t>
            </a:r>
            <a:r>
              <a:rPr lang="sk-SK" sz="2400" dirty="0" smtClean="0">
                <a:latin typeface="+mj-lt"/>
              </a:rPr>
              <a:t> ovzdušia sa vzťahuje na územie s plochou jednotiek až desiatok km</a:t>
            </a:r>
            <a:r>
              <a:rPr lang="sk-SK" sz="2400" baseline="30000" dirty="0" smtClean="0">
                <a:latin typeface="+mj-lt"/>
              </a:rPr>
              <a:t>2</a:t>
            </a:r>
            <a:r>
              <a:rPr lang="sk-SK" sz="2400" dirty="0" smtClean="0">
                <a:latin typeface="+mj-lt"/>
              </a:rPr>
              <a:t> (znečistenie ovzdušia miest a priemyselných oblastí). Úroveň koncentrácií znečisťujúcich látok je vysoká, prejavujú sa výrazné denné a sezónne zmeny.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Tieto zmeny sú vyvolané zmenami miestnych emisných a meteorologických podmienok.</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Hlavnými zdrojmi lokálneho znečistenia ovzdušia sú exhaláty z miestneho priemyslu, stavebníctva, energetiky, automobilovej dopravy, domáceho vykurovania a zneškodňovania odpadov.</a:t>
            </a:r>
          </a:p>
          <a:p>
            <a:endParaRPr lang="sk-SK" dirty="0"/>
          </a:p>
        </p:txBody>
      </p:sp>
      <p:sp>
        <p:nvSpPr>
          <p:cNvPr id="3" name="BlokTextu 2"/>
          <p:cNvSpPr txBox="1"/>
          <p:nvPr/>
        </p:nvSpPr>
        <p:spPr>
          <a:xfrm>
            <a:off x="500034" y="714356"/>
            <a:ext cx="9429816"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LOKÁLNE ZNEČISTENIE OVZDUŠIA</a:t>
            </a:r>
          </a:p>
        </p:txBody>
      </p:sp>
    </p:spTree>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500034" y="714356"/>
            <a:ext cx="9429816"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LOKÁLNE ZNEČISTENIE OVZDUŠIA</a:t>
            </a:r>
          </a:p>
        </p:txBody>
      </p:sp>
      <p:pic>
        <p:nvPicPr>
          <p:cNvPr id="4" name="Obrázok 3"/>
          <p:cNvPicPr>
            <a:picLocks noChangeAspect="1"/>
          </p:cNvPicPr>
          <p:nvPr/>
        </p:nvPicPr>
        <p:blipFill>
          <a:blip r:embed="rId2"/>
          <a:stretch>
            <a:fillRect/>
          </a:stretch>
        </p:blipFill>
        <p:spPr>
          <a:xfrm>
            <a:off x="323528" y="1427947"/>
            <a:ext cx="6078570" cy="5150008"/>
          </a:xfrm>
          <a:prstGeom prst="rect">
            <a:avLst/>
          </a:prstGeom>
        </p:spPr>
      </p:pic>
      <p:pic>
        <p:nvPicPr>
          <p:cNvPr id="5" name="Obrázok 4"/>
          <p:cNvPicPr>
            <a:picLocks noChangeAspect="1"/>
          </p:cNvPicPr>
          <p:nvPr/>
        </p:nvPicPr>
        <p:blipFill rotWithShape="1">
          <a:blip r:embed="rId3"/>
          <a:srcRect l="5889" r="11661"/>
          <a:stretch/>
        </p:blipFill>
        <p:spPr>
          <a:xfrm>
            <a:off x="5940152" y="1844824"/>
            <a:ext cx="3024336" cy="4135735"/>
          </a:xfrm>
          <a:prstGeom prst="rect">
            <a:avLst/>
          </a:prstGeom>
        </p:spPr>
      </p:pic>
    </p:spTree>
    <p:extLst>
      <p:ext uri="{BB962C8B-B14F-4D97-AF65-F5344CB8AC3E}">
        <p14:creationId xmlns:p14="http://schemas.microsoft.com/office/powerpoint/2010/main" val="2782259266"/>
      </p:ext>
    </p:extLst>
  </p:cSld>
  <p:clrMapOvr>
    <a:masterClrMapping/>
  </p:clrMapOvr>
  <p:transition>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714356"/>
            <a:ext cx="878684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REGIONÁLNE ZNEČISTENIE OVZDUŠIA</a:t>
            </a:r>
          </a:p>
        </p:txBody>
      </p:sp>
      <p:sp>
        <p:nvSpPr>
          <p:cNvPr id="3" name="BlokTextu 2"/>
          <p:cNvSpPr txBox="1"/>
          <p:nvPr/>
        </p:nvSpPr>
        <p:spPr>
          <a:xfrm>
            <a:off x="428596" y="1571612"/>
            <a:ext cx="8286808" cy="3046988"/>
          </a:xfrm>
          <a:prstGeom prst="rect">
            <a:avLst/>
          </a:prstGeom>
          <a:noFill/>
        </p:spPr>
        <p:txBody>
          <a:bodyPr wrap="square" rtlCol="0">
            <a:spAutoFit/>
          </a:bodyPr>
          <a:lstStyle/>
          <a:p>
            <a:pPr algn="just">
              <a:buFont typeface="Wingdings" pitchFamily="2" charset="2"/>
              <a:buChar char="Ø"/>
            </a:pPr>
            <a:r>
              <a:rPr lang="sk-SK" sz="2400" dirty="0" smtClean="0">
                <a:latin typeface="+mj-lt"/>
              </a:rPr>
              <a:t>Znečistenie ovzdušia spodnej </a:t>
            </a:r>
            <a:r>
              <a:rPr lang="sk-SK" sz="2400" dirty="0" err="1" smtClean="0">
                <a:latin typeface="+mj-lt"/>
              </a:rPr>
              <a:t>troposféry</a:t>
            </a:r>
            <a:r>
              <a:rPr lang="sk-SK" sz="2400" dirty="0" smtClean="0">
                <a:latin typeface="+mj-lt"/>
              </a:rPr>
              <a:t> celých územných celkov až častí kontinentov sa označuje ako </a:t>
            </a:r>
            <a:r>
              <a:rPr lang="sk-SK" sz="2400" b="1" dirty="0" smtClean="0">
                <a:latin typeface="+mj-lt"/>
              </a:rPr>
              <a:t>regionálne znečistenie</a:t>
            </a:r>
            <a:r>
              <a:rPr lang="sk-SK" sz="2400" dirty="0" smtClean="0">
                <a:latin typeface="+mj-lt"/>
              </a:rPr>
              <a:t>. Negatívne následky regionálneho znečistenia možno pozorovať až do vzdialenosti  vyše 1000 km od zdroja znečistenia.</a:t>
            </a:r>
          </a:p>
          <a:p>
            <a:pPr algn="just"/>
            <a:r>
              <a:rPr lang="sk-SK" sz="2400" dirty="0" smtClean="0">
                <a:latin typeface="+mj-lt"/>
              </a:rPr>
              <a:t> </a:t>
            </a:r>
          </a:p>
          <a:p>
            <a:pPr algn="just">
              <a:buFont typeface="Wingdings" pitchFamily="2" charset="2"/>
              <a:buChar char="Ø"/>
            </a:pPr>
            <a:r>
              <a:rPr lang="sk-SK" sz="2400" dirty="0" smtClean="0">
                <a:latin typeface="+mj-lt"/>
              </a:rPr>
              <a:t>Vo vyspelých priemyselných krajinách sa regionálne uplatňujú najmä exhaláty oxidov síry a dusíka. Sledujú sa tiež </a:t>
            </a:r>
            <a:r>
              <a:rPr lang="sk-SK" sz="2400" dirty="0" err="1" smtClean="0">
                <a:latin typeface="+mj-lt"/>
              </a:rPr>
              <a:t>oxidanty</a:t>
            </a:r>
            <a:r>
              <a:rPr lang="sk-SK" sz="2400" dirty="0" smtClean="0">
                <a:latin typeface="+mj-lt"/>
              </a:rPr>
              <a:t>, uhľovodíky a niektoré ťažké kovy.</a:t>
            </a:r>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28596" y="714356"/>
            <a:ext cx="8715404"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GLOBÁLNE ZNEČISTENIE </a:t>
            </a:r>
            <a:r>
              <a:rPr lang="sk-SK" sz="4000" dirty="0" smtClean="0">
                <a:effectLst>
                  <a:outerShdw blurRad="38100" dist="38100" dir="2700000" algn="tl">
                    <a:srgbClr val="000000">
                      <a:alpha val="43137"/>
                    </a:srgbClr>
                  </a:outerShdw>
                </a:effectLst>
                <a:latin typeface="+mj-lt"/>
              </a:rPr>
              <a:t>OVZDUŠIA</a:t>
            </a:r>
            <a:endParaRPr lang="sk-SK" sz="4000" dirty="0">
              <a:effectLst>
                <a:outerShdw blurRad="38100" dist="38100" dir="2700000" algn="tl">
                  <a:srgbClr val="000000">
                    <a:alpha val="43137"/>
                  </a:srgbClr>
                </a:outerShdw>
              </a:effectLst>
              <a:latin typeface="+mj-lt"/>
            </a:endParaRPr>
          </a:p>
        </p:txBody>
      </p:sp>
      <p:sp>
        <p:nvSpPr>
          <p:cNvPr id="3" name="BlokTextu 2"/>
          <p:cNvSpPr txBox="1"/>
          <p:nvPr/>
        </p:nvSpPr>
        <p:spPr>
          <a:xfrm>
            <a:off x="500034" y="1714488"/>
            <a:ext cx="8143932" cy="2308324"/>
          </a:xfrm>
          <a:prstGeom prst="rect">
            <a:avLst/>
          </a:prstGeom>
          <a:noFill/>
        </p:spPr>
        <p:txBody>
          <a:bodyPr wrap="square" rtlCol="0">
            <a:spAutoFit/>
          </a:bodyPr>
          <a:lstStyle/>
          <a:p>
            <a:pPr algn="just">
              <a:buFont typeface="Wingdings" pitchFamily="2" charset="2"/>
              <a:buChar char="Ø"/>
            </a:pPr>
            <a:r>
              <a:rPr lang="sk-SK" sz="2400" dirty="0" smtClean="0">
                <a:latin typeface="+mj-lt"/>
              </a:rPr>
              <a:t>Pojmom </a:t>
            </a:r>
            <a:r>
              <a:rPr lang="sk-SK" sz="2400" b="1" dirty="0" smtClean="0">
                <a:latin typeface="+mj-lt"/>
              </a:rPr>
              <a:t>globálne znečistenie</a:t>
            </a:r>
            <a:r>
              <a:rPr lang="sk-SK" sz="2400" dirty="0" smtClean="0">
                <a:latin typeface="+mj-lt"/>
              </a:rPr>
              <a:t> označujeme znečistenie voľnej atmosféry, t.j. zmeny zloženia atmosféry ako celku.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Z globálneho hľadiska sa dnes považujú za najzávažnejšie znečisťujúce látky oxid uhličitý a drobné čiastočky tuhých a kvapalných látok. </a:t>
            </a:r>
            <a:endParaRPr lang="sk-SK" sz="2400" dirty="0">
              <a:latin typeface="+mj-lt"/>
            </a:endParaRPr>
          </a:p>
        </p:txBody>
      </p:sp>
      <p:pic>
        <p:nvPicPr>
          <p:cNvPr id="28676" name="Picture 4" descr="http://i.telegraph.co.uk/multimedia/archive/02398/drought_2398818b.jpg"/>
          <p:cNvPicPr>
            <a:picLocks noChangeAspect="1" noChangeArrowheads="1"/>
          </p:cNvPicPr>
          <p:nvPr/>
        </p:nvPicPr>
        <p:blipFill>
          <a:blip r:embed="rId2" cstate="print"/>
          <a:srcRect/>
          <a:stretch>
            <a:fillRect/>
          </a:stretch>
        </p:blipFill>
        <p:spPr bwMode="auto">
          <a:xfrm>
            <a:off x="2285984" y="3857628"/>
            <a:ext cx="4500594" cy="2809243"/>
          </a:xfrm>
          <a:prstGeom prst="rect">
            <a:avLst/>
          </a:prstGeom>
          <a:ln>
            <a:noFill/>
          </a:ln>
          <a:effectLst>
            <a:softEdge rad="112500"/>
          </a:effectLst>
        </p:spPr>
      </p:pic>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001056"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ZDROJE</a:t>
            </a:r>
            <a:r>
              <a:rPr lang="sk-SK" dirty="0" smtClean="0"/>
              <a:t> </a:t>
            </a:r>
            <a:r>
              <a:rPr lang="sk-SK" sz="4000" dirty="0">
                <a:effectLst>
                  <a:outerShdw blurRad="38100" dist="38100" dir="2700000" algn="tl">
                    <a:srgbClr val="000000">
                      <a:alpha val="43137"/>
                    </a:srgbClr>
                  </a:outerShdw>
                </a:effectLst>
                <a:latin typeface="+mj-lt"/>
              </a:rPr>
              <a:t>ZNEČISŤOVANIA</a:t>
            </a:r>
          </a:p>
        </p:txBody>
      </p:sp>
      <p:pic>
        <p:nvPicPr>
          <p:cNvPr id="27650" name="Picture 2" descr="http://www.fpv.umb.sk/%7Evzdchem/KEGA/TUR/VZDUCH/Vzduch03_soubory/image006.jpg"/>
          <p:cNvPicPr>
            <a:picLocks noChangeAspect="1" noChangeArrowheads="1"/>
          </p:cNvPicPr>
          <p:nvPr/>
        </p:nvPicPr>
        <p:blipFill>
          <a:blip r:embed="rId2" cstate="print"/>
          <a:srcRect/>
          <a:stretch>
            <a:fillRect/>
          </a:stretch>
        </p:blipFill>
        <p:spPr bwMode="auto">
          <a:xfrm>
            <a:off x="142844" y="1500174"/>
            <a:ext cx="8857804" cy="4143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ZDROJE</a:t>
            </a:r>
            <a:r>
              <a:rPr lang="sk-SK" dirty="0" smtClean="0"/>
              <a:t> </a:t>
            </a:r>
            <a:r>
              <a:rPr lang="sk-SK" sz="4000" dirty="0" smtClean="0">
                <a:effectLst>
                  <a:outerShdw blurRad="38100" dist="38100" dir="2700000" algn="tl">
                    <a:srgbClr val="000000">
                      <a:alpha val="43137"/>
                    </a:srgbClr>
                  </a:outerShdw>
                </a:effectLst>
                <a:latin typeface="+mj-lt"/>
              </a:rPr>
              <a:t>ZNEČISŤOVANIA-TUHÉ ČASTICE</a:t>
            </a:r>
            <a:endParaRPr lang="sk-SK" sz="4000" dirty="0">
              <a:effectLst>
                <a:outerShdw blurRad="38100" dist="38100" dir="2700000" algn="tl">
                  <a:srgbClr val="000000">
                    <a:alpha val="43137"/>
                  </a:srgbClr>
                </a:outerShdw>
              </a:effectLst>
              <a:latin typeface="+mj-lt"/>
            </a:endParaRPr>
          </a:p>
        </p:txBody>
      </p:sp>
      <p:pic>
        <p:nvPicPr>
          <p:cNvPr id="3" name="Obrázok 2"/>
          <p:cNvPicPr>
            <a:picLocks noChangeAspect="1"/>
          </p:cNvPicPr>
          <p:nvPr/>
        </p:nvPicPr>
        <p:blipFill>
          <a:blip r:embed="rId2"/>
          <a:stretch>
            <a:fillRect/>
          </a:stretch>
        </p:blipFill>
        <p:spPr>
          <a:xfrm>
            <a:off x="411800" y="1628800"/>
            <a:ext cx="8320399" cy="4220120"/>
          </a:xfrm>
          <a:prstGeom prst="rect">
            <a:avLst/>
          </a:prstGeom>
        </p:spPr>
      </p:pic>
      <p:pic>
        <p:nvPicPr>
          <p:cNvPr id="3074" name="Picture 2" descr="Ako vybrať brzdové platničky? - TopSpeed.s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190" y="1556792"/>
            <a:ext cx="1909719" cy="10742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otoučové brzdy: Jak vyměnit destičky a kotouče na autě? - Autotrip.cz"/>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27" t="8530" r="15139" b="2257"/>
          <a:stretch/>
        </p:blipFill>
        <p:spPr bwMode="auto">
          <a:xfrm>
            <a:off x="6412495" y="2276872"/>
            <a:ext cx="2092309" cy="20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063188"/>
      </p:ext>
    </p:extLst>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ZDROJE</a:t>
            </a:r>
            <a:r>
              <a:rPr lang="sk-SK" dirty="0" smtClean="0"/>
              <a:t> </a:t>
            </a:r>
            <a:r>
              <a:rPr lang="sk-SK" sz="4000" dirty="0" smtClean="0">
                <a:effectLst>
                  <a:outerShdw blurRad="38100" dist="38100" dir="2700000" algn="tl">
                    <a:srgbClr val="000000">
                      <a:alpha val="43137"/>
                    </a:srgbClr>
                  </a:outerShdw>
                </a:effectLst>
                <a:latin typeface="+mj-lt"/>
              </a:rPr>
              <a:t>ZNEČISŤOVANIA SLOVENSKO</a:t>
            </a:r>
            <a:endParaRPr lang="sk-SK" sz="4000" dirty="0">
              <a:effectLst>
                <a:outerShdw blurRad="38100" dist="38100" dir="2700000" algn="tl">
                  <a:srgbClr val="000000">
                    <a:alpha val="43137"/>
                  </a:srgbClr>
                </a:outerShdw>
              </a:effectLst>
              <a:latin typeface="+mj-lt"/>
            </a:endParaRPr>
          </a:p>
        </p:txBody>
      </p:sp>
      <p:pic>
        <p:nvPicPr>
          <p:cNvPr id="13314" name="Picture 2" descr="Nová webová aplikácia Čo dnes dýcham? - Aktuality SHM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399" y="1761727"/>
            <a:ext cx="44958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Znečisťovanie ovzdušia"/>
          <p:cNvPicPr>
            <a:picLocks noChangeAspect="1" noChangeArrowheads="1"/>
          </p:cNvPicPr>
          <p:nvPr/>
        </p:nvPicPr>
        <p:blipFill rotWithShape="1">
          <a:blip r:embed="rId3">
            <a:extLst>
              <a:ext uri="{28A0092B-C50C-407E-A947-70E740481C1C}">
                <a14:useLocalDpi xmlns:a14="http://schemas.microsoft.com/office/drawing/2010/main" val="0"/>
              </a:ext>
            </a:extLst>
          </a:blip>
          <a:srcRect l="30599" r="24042"/>
          <a:stretch/>
        </p:blipFill>
        <p:spPr bwMode="auto">
          <a:xfrm>
            <a:off x="251520" y="1772816"/>
            <a:ext cx="396303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755206"/>
      </p:ext>
    </p:extLst>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TOP 10 ZNEČISŤOVATELIA SLOVENSKO</a:t>
            </a:r>
            <a:endParaRPr lang="sk-SK" sz="4000" dirty="0">
              <a:effectLst>
                <a:outerShdw blurRad="38100" dist="38100" dir="2700000" algn="tl">
                  <a:srgbClr val="000000">
                    <a:alpha val="43137"/>
                  </a:srgbClr>
                </a:outerShdw>
              </a:effectLst>
              <a:latin typeface="+mj-lt"/>
            </a:endParaRPr>
          </a:p>
        </p:txBody>
      </p:sp>
      <p:pic>
        <p:nvPicPr>
          <p:cNvPr id="8194" name="Picture 2" descr="10+ podnikov, ktoré najviac znečisťujú ovzdušie na Slovensku - interez.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79366"/>
            <a:ext cx="7128792" cy="53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992383"/>
      </p:ext>
    </p:extLst>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71472" y="714356"/>
            <a:ext cx="6072230"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ŠTRUKTÚRA ATMOSFÉRY</a:t>
            </a:r>
          </a:p>
        </p:txBody>
      </p:sp>
      <p:sp>
        <p:nvSpPr>
          <p:cNvPr id="3" name="BlokTextu 2"/>
          <p:cNvSpPr txBox="1"/>
          <p:nvPr/>
        </p:nvSpPr>
        <p:spPr>
          <a:xfrm>
            <a:off x="428596" y="1643050"/>
            <a:ext cx="8286808" cy="2862322"/>
          </a:xfrm>
          <a:prstGeom prst="rect">
            <a:avLst/>
          </a:prstGeom>
          <a:noFill/>
        </p:spPr>
        <p:txBody>
          <a:bodyPr wrap="square" rtlCol="0">
            <a:spAutoFit/>
          </a:bodyPr>
          <a:lstStyle/>
          <a:p>
            <a:pPr algn="just">
              <a:buFont typeface="Wingdings" pitchFamily="2" charset="2"/>
              <a:buChar char="Ø"/>
            </a:pPr>
            <a:r>
              <a:rPr lang="sk-SK" sz="2400" dirty="0" smtClean="0">
                <a:latin typeface="+mj-lt"/>
              </a:rPr>
              <a:t>Vrstvy ovzdušia majú rôznu teplotu, predovšetkým preto, lebo slnečné žiarenie sa jednotlivými vrstvami nepohlcuje rovnako.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Podľa tohto kritéria sa vzdušný obal Zeme rozdeľuje na 5 základných oblastí: </a:t>
            </a:r>
            <a:r>
              <a:rPr lang="sk-SK" sz="2400" dirty="0" err="1" smtClean="0">
                <a:latin typeface="+mj-lt"/>
              </a:rPr>
              <a:t>troposféru</a:t>
            </a:r>
            <a:r>
              <a:rPr lang="sk-SK" sz="2400" dirty="0" smtClean="0">
                <a:latin typeface="+mj-lt"/>
              </a:rPr>
              <a:t>, stratosféru, </a:t>
            </a:r>
            <a:r>
              <a:rPr lang="sk-SK" sz="2400" dirty="0" err="1" smtClean="0">
                <a:latin typeface="+mj-lt"/>
              </a:rPr>
              <a:t>mezosféru</a:t>
            </a:r>
            <a:r>
              <a:rPr lang="sk-SK" sz="2400" dirty="0" smtClean="0">
                <a:latin typeface="+mj-lt"/>
              </a:rPr>
              <a:t>, </a:t>
            </a:r>
            <a:r>
              <a:rPr lang="sk-SK" sz="2400" dirty="0" err="1" smtClean="0">
                <a:latin typeface="+mj-lt"/>
              </a:rPr>
              <a:t>termosféru</a:t>
            </a:r>
            <a:r>
              <a:rPr lang="sk-SK" sz="2400" dirty="0" smtClean="0">
                <a:latin typeface="+mj-lt"/>
              </a:rPr>
              <a:t> a </a:t>
            </a:r>
            <a:r>
              <a:rPr lang="sk-SK" sz="2400" dirty="0" err="1" smtClean="0">
                <a:latin typeface="+mj-lt"/>
              </a:rPr>
              <a:t>exosféru</a:t>
            </a:r>
            <a:r>
              <a:rPr lang="sk-SK" sz="2400" dirty="0" smtClean="0">
                <a:latin typeface="+mj-lt"/>
              </a:rPr>
              <a:t>.</a:t>
            </a:r>
          </a:p>
          <a:p>
            <a:r>
              <a:rPr lang="sk-SK" dirty="0" smtClean="0"/>
              <a:t> </a:t>
            </a:r>
          </a:p>
          <a:p>
            <a:endParaRPr lang="sk-SK" dirty="0"/>
          </a:p>
        </p:txBody>
      </p:sp>
      <p:pic>
        <p:nvPicPr>
          <p:cNvPr id="1028" name="Picture 4" descr="http://wallpaperstock.net/exosphere_wallpapers_16486_1024x768.jpg"/>
          <p:cNvPicPr>
            <a:picLocks noChangeAspect="1" noChangeArrowheads="1"/>
          </p:cNvPicPr>
          <p:nvPr/>
        </p:nvPicPr>
        <p:blipFill>
          <a:blip r:embed="rId2" cstate="print"/>
          <a:srcRect/>
          <a:stretch>
            <a:fillRect/>
          </a:stretch>
        </p:blipFill>
        <p:spPr bwMode="auto">
          <a:xfrm>
            <a:off x="2214546" y="3857604"/>
            <a:ext cx="4000528" cy="3000396"/>
          </a:xfrm>
          <a:prstGeom prst="rect">
            <a:avLst/>
          </a:prstGeom>
          <a:ln>
            <a:noFill/>
          </a:ln>
          <a:effectLst>
            <a:softEdge rad="112500"/>
          </a:effectLst>
        </p:spPr>
      </p:pic>
    </p:spTree>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OVZDUŠIE NA SLOVENSKU</a:t>
            </a:r>
            <a:endParaRPr lang="sk-SK" sz="4000" dirty="0">
              <a:effectLst>
                <a:outerShdw blurRad="38100" dist="38100" dir="2700000" algn="tl">
                  <a:srgbClr val="000000">
                    <a:alpha val="43137"/>
                  </a:srgbClr>
                </a:outerShdw>
              </a:effectLst>
              <a:latin typeface="+mj-lt"/>
            </a:endParaRPr>
          </a:p>
        </p:txBody>
      </p:sp>
      <p:pic>
        <p:nvPicPr>
          <p:cNvPr id="9218" name="Picture 2" descr="Žijeme v zamorenom ovzduší, dýchame zl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556792"/>
            <a:ext cx="5959035" cy="2600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Žijeme v zamorenom ovzduší, dýchame zlý"/>
          <p:cNvPicPr>
            <a:picLocks noChangeAspect="1" noChangeArrowheads="1"/>
          </p:cNvPicPr>
          <p:nvPr/>
        </p:nvPicPr>
        <p:blipFill rotWithShape="1">
          <a:blip r:embed="rId2">
            <a:extLst>
              <a:ext uri="{28A0092B-C50C-407E-A947-70E740481C1C}">
                <a14:useLocalDpi xmlns:a14="http://schemas.microsoft.com/office/drawing/2010/main" val="0"/>
              </a:ext>
            </a:extLst>
          </a:blip>
          <a:srcRect l="51665" t="47066" r="29001" b="30785"/>
          <a:stretch/>
        </p:blipFill>
        <p:spPr bwMode="auto">
          <a:xfrm>
            <a:off x="4088360" y="4005064"/>
            <a:ext cx="4608512" cy="230425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ovná spojovacia šípka 3"/>
          <p:cNvCxnSpPr/>
          <p:nvPr/>
        </p:nvCxnSpPr>
        <p:spPr>
          <a:xfrm>
            <a:off x="3779912" y="3212976"/>
            <a:ext cx="1440160" cy="1512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86831"/>
      </p:ext>
    </p:extLst>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AKTUÁLNE INFO O KVALITE OVZDUŠIA</a:t>
            </a:r>
            <a:endParaRPr lang="sk-SK" sz="4000" dirty="0">
              <a:effectLst>
                <a:outerShdw blurRad="38100" dist="38100" dir="2700000" algn="tl">
                  <a:srgbClr val="000000">
                    <a:alpha val="43137"/>
                  </a:srgbClr>
                </a:outerShdw>
              </a:effectLst>
              <a:latin typeface="+mj-lt"/>
            </a:endParaRPr>
          </a:p>
        </p:txBody>
      </p:sp>
      <p:pic>
        <p:nvPicPr>
          <p:cNvPr id="3" name="Obrázok 2"/>
          <p:cNvPicPr>
            <a:picLocks noChangeAspect="1"/>
          </p:cNvPicPr>
          <p:nvPr/>
        </p:nvPicPr>
        <p:blipFill>
          <a:blip r:embed="rId2"/>
          <a:stretch>
            <a:fillRect/>
          </a:stretch>
        </p:blipFill>
        <p:spPr>
          <a:xfrm>
            <a:off x="251520" y="1667376"/>
            <a:ext cx="4205501" cy="4137888"/>
          </a:xfrm>
          <a:prstGeom prst="rect">
            <a:avLst/>
          </a:prstGeom>
        </p:spPr>
      </p:pic>
      <p:sp>
        <p:nvSpPr>
          <p:cNvPr id="6" name="BlokTextu 5"/>
          <p:cNvSpPr txBox="1"/>
          <p:nvPr/>
        </p:nvSpPr>
        <p:spPr>
          <a:xfrm>
            <a:off x="357158" y="1270238"/>
            <a:ext cx="3749103" cy="369332"/>
          </a:xfrm>
          <a:prstGeom prst="rect">
            <a:avLst/>
          </a:prstGeom>
          <a:noFill/>
        </p:spPr>
        <p:txBody>
          <a:bodyPr wrap="none" rtlCol="0">
            <a:spAutoFit/>
          </a:bodyPr>
          <a:lstStyle/>
          <a:p>
            <a:r>
              <a:rPr lang="en-US" dirty="0"/>
              <a:t>https://www.shmu.sk/sk/?page=991</a:t>
            </a:r>
          </a:p>
        </p:txBody>
      </p:sp>
      <p:pic>
        <p:nvPicPr>
          <p:cNvPr id="7" name="Obrázok 6"/>
          <p:cNvPicPr>
            <a:picLocks noChangeAspect="1"/>
          </p:cNvPicPr>
          <p:nvPr/>
        </p:nvPicPr>
        <p:blipFill>
          <a:blip r:embed="rId3"/>
          <a:stretch>
            <a:fillRect/>
          </a:stretch>
        </p:blipFill>
        <p:spPr>
          <a:xfrm>
            <a:off x="4571999" y="1988840"/>
            <a:ext cx="4490235" cy="3384376"/>
          </a:xfrm>
          <a:prstGeom prst="rect">
            <a:avLst/>
          </a:prstGeom>
        </p:spPr>
      </p:pic>
    </p:spTree>
    <p:extLst>
      <p:ext uri="{BB962C8B-B14F-4D97-AF65-F5344CB8AC3E}">
        <p14:creationId xmlns:p14="http://schemas.microsoft.com/office/powerpoint/2010/main" val="420186390"/>
      </p:ext>
    </p:extLst>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KVALITA OVZDUŠIA SVET</a:t>
            </a:r>
            <a:endParaRPr lang="sk-SK" sz="4000" dirty="0">
              <a:effectLst>
                <a:outerShdw blurRad="38100" dist="38100" dir="2700000" algn="tl">
                  <a:srgbClr val="000000">
                    <a:alpha val="43137"/>
                  </a:srgbClr>
                </a:outerShdw>
              </a:effectLst>
              <a:latin typeface="+mj-lt"/>
            </a:endParaRPr>
          </a:p>
        </p:txBody>
      </p:sp>
      <p:pic>
        <p:nvPicPr>
          <p:cNvPr id="14338" name="Picture 2" descr="7 Shocking Facts About Air Pollution | World Economic F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521224"/>
            <a:ext cx="8312813" cy="428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69004"/>
      </p:ext>
    </p:extLst>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KVALITA OVZDUŠIA SVET</a:t>
            </a:r>
            <a:endParaRPr lang="sk-SK" sz="4000" dirty="0">
              <a:effectLst>
                <a:outerShdw blurRad="38100" dist="38100" dir="2700000" algn="tl">
                  <a:srgbClr val="000000">
                    <a:alpha val="43137"/>
                  </a:srgbClr>
                </a:outerShdw>
              </a:effectLst>
              <a:latin typeface="+mj-lt"/>
            </a:endParaRPr>
          </a:p>
        </p:txBody>
      </p:sp>
      <p:pic>
        <p:nvPicPr>
          <p:cNvPr id="15362" name="Picture 2" descr="State of Global Air 2019 — A Special Report On Global Exposure To Air  Pollution &amp;amp; Its Disease Burden | CleanTechnica"/>
          <p:cNvPicPr>
            <a:picLocks noChangeAspect="1" noChangeArrowheads="1"/>
          </p:cNvPicPr>
          <p:nvPr/>
        </p:nvPicPr>
        <p:blipFill rotWithShape="1">
          <a:blip r:embed="rId2">
            <a:extLst>
              <a:ext uri="{28A0092B-C50C-407E-A947-70E740481C1C}">
                <a14:useLocalDpi xmlns:a14="http://schemas.microsoft.com/office/drawing/2010/main" val="0"/>
              </a:ext>
            </a:extLst>
          </a:blip>
          <a:srcRect t="7591"/>
          <a:stretch/>
        </p:blipFill>
        <p:spPr bwMode="auto">
          <a:xfrm>
            <a:off x="772391" y="1279366"/>
            <a:ext cx="7488832" cy="546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94565"/>
      </p:ext>
    </p:extLst>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OVZDUŠIE ČÍNA 2020</a:t>
            </a:r>
            <a:endParaRPr lang="sk-SK" sz="4000" dirty="0">
              <a:effectLst>
                <a:outerShdw blurRad="38100" dist="38100" dir="2700000" algn="tl">
                  <a:srgbClr val="000000">
                    <a:alpha val="43137"/>
                  </a:srgbClr>
                </a:outerShdw>
              </a:effectLst>
              <a:latin typeface="+mj-lt"/>
            </a:endParaRP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279366"/>
            <a:ext cx="6858000" cy="5191125"/>
          </a:xfrm>
          <a:prstGeom prst="rect">
            <a:avLst/>
          </a:prstGeom>
        </p:spPr>
      </p:pic>
    </p:spTree>
    <p:extLst>
      <p:ext uri="{BB962C8B-B14F-4D97-AF65-F5344CB8AC3E}">
        <p14:creationId xmlns:p14="http://schemas.microsoft.com/office/powerpoint/2010/main" val="1150171693"/>
      </p:ext>
    </p:extLst>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OVZDUŠIE TALIANSKO 2020</a:t>
            </a:r>
            <a:endParaRPr lang="sk-SK" sz="4000" dirty="0">
              <a:effectLst>
                <a:outerShdw blurRad="38100" dist="38100" dir="2700000" algn="tl">
                  <a:srgbClr val="000000">
                    <a:alpha val="43137"/>
                  </a:srgbClr>
                </a:outerShdw>
              </a:effectLst>
              <a:latin typeface="+mj-lt"/>
            </a:endParaRPr>
          </a:p>
        </p:txBody>
      </p:sp>
      <p:pic>
        <p:nvPicPr>
          <p:cNvPr id="16386" name="Picture 2" descr="compar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16832"/>
            <a:ext cx="865690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621937"/>
      </p:ext>
    </p:extLst>
  </p:cSld>
  <p:clrMapOvr>
    <a:masterClrMapping/>
  </p:clrMapOvr>
  <p:transition>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57158" y="571480"/>
            <a:ext cx="831929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SMOG</a:t>
            </a:r>
            <a:endParaRPr lang="sk-SK" sz="4000" dirty="0">
              <a:effectLst>
                <a:outerShdw blurRad="38100" dist="38100" dir="2700000" algn="tl">
                  <a:srgbClr val="000000">
                    <a:alpha val="43137"/>
                  </a:srgbClr>
                </a:outerShdw>
              </a:effectLst>
              <a:latin typeface="+mj-lt"/>
            </a:endParaRPr>
          </a:p>
        </p:txBody>
      </p:sp>
      <p:sp>
        <p:nvSpPr>
          <p:cNvPr id="4" name="BlokTextu 3"/>
          <p:cNvSpPr txBox="1"/>
          <p:nvPr/>
        </p:nvSpPr>
        <p:spPr>
          <a:xfrm>
            <a:off x="500034" y="1555495"/>
            <a:ext cx="8143932" cy="2585323"/>
          </a:xfrm>
          <a:prstGeom prst="rect">
            <a:avLst/>
          </a:prstGeom>
          <a:noFill/>
        </p:spPr>
        <p:txBody>
          <a:bodyPr wrap="square" rtlCol="0">
            <a:spAutoFit/>
          </a:bodyPr>
          <a:lstStyle/>
          <a:p>
            <a:pPr algn="just">
              <a:buFont typeface="Wingdings" pitchFamily="2" charset="2"/>
              <a:buChar char="Ø"/>
            </a:pPr>
            <a:r>
              <a:rPr lang="en-US" b="1" dirty="0">
                <a:latin typeface="+mj-lt"/>
              </a:rPr>
              <a:t>Smog</a:t>
            </a:r>
            <a:r>
              <a:rPr lang="en-US" dirty="0">
                <a:latin typeface="+mj-lt"/>
              </a:rPr>
              <a:t> je </a:t>
            </a:r>
            <a:r>
              <a:rPr lang="en-US" dirty="0" err="1">
                <a:latin typeface="+mj-lt"/>
              </a:rPr>
              <a:t>chemické</a:t>
            </a:r>
            <a:r>
              <a:rPr lang="en-US" dirty="0">
                <a:latin typeface="+mj-lt"/>
              </a:rPr>
              <a:t> </a:t>
            </a:r>
            <a:r>
              <a:rPr lang="en-US" dirty="0" err="1">
                <a:latin typeface="+mj-lt"/>
                <a:hlinkClick r:id="rId2" tooltip="Znečistenie (stránka neexistuje)"/>
              </a:rPr>
              <a:t>znečistenie</a:t>
            </a:r>
            <a:r>
              <a:rPr lang="en-US" dirty="0">
                <a:latin typeface="+mj-lt"/>
              </a:rPr>
              <a:t> </a:t>
            </a:r>
            <a:r>
              <a:rPr lang="en-US" dirty="0" err="1">
                <a:latin typeface="+mj-lt"/>
                <a:hlinkClick r:id="rId3" tooltip="Atmosféra Zeme"/>
              </a:rPr>
              <a:t>atmosféry</a:t>
            </a:r>
            <a:r>
              <a:rPr lang="en-US" dirty="0">
                <a:latin typeface="+mj-lt"/>
              </a:rPr>
              <a:t> </a:t>
            </a:r>
            <a:r>
              <a:rPr lang="en-US" dirty="0" err="1">
                <a:latin typeface="+mj-lt"/>
              </a:rPr>
              <a:t>spôsobené</a:t>
            </a:r>
            <a:r>
              <a:rPr lang="en-US" dirty="0">
                <a:latin typeface="+mj-lt"/>
              </a:rPr>
              <a:t> </a:t>
            </a:r>
            <a:r>
              <a:rPr lang="en-US" dirty="0" err="1">
                <a:latin typeface="+mj-lt"/>
              </a:rPr>
              <a:t>ľudskou</a:t>
            </a:r>
            <a:r>
              <a:rPr lang="en-US" dirty="0">
                <a:latin typeface="+mj-lt"/>
              </a:rPr>
              <a:t> </a:t>
            </a:r>
            <a:r>
              <a:rPr lang="en-US" dirty="0" err="1">
                <a:latin typeface="+mj-lt"/>
              </a:rPr>
              <a:t>činnosťou</a:t>
            </a:r>
            <a:r>
              <a:rPr lang="en-US" dirty="0">
                <a:latin typeface="+mj-lt"/>
              </a:rPr>
              <a:t>. </a:t>
            </a:r>
            <a:r>
              <a:rPr lang="en-US" dirty="0" err="1">
                <a:latin typeface="+mj-lt"/>
              </a:rPr>
              <a:t>Názov</a:t>
            </a:r>
            <a:r>
              <a:rPr lang="en-US" dirty="0">
                <a:latin typeface="+mj-lt"/>
              </a:rPr>
              <a:t> </a:t>
            </a:r>
            <a:r>
              <a:rPr lang="en-US" dirty="0" err="1">
                <a:latin typeface="+mj-lt"/>
              </a:rPr>
              <a:t>pochádza</a:t>
            </a:r>
            <a:r>
              <a:rPr lang="en-US" dirty="0">
                <a:latin typeface="+mj-lt"/>
              </a:rPr>
              <a:t> z </a:t>
            </a:r>
            <a:r>
              <a:rPr lang="en-US" dirty="0" err="1">
                <a:latin typeface="+mj-lt"/>
              </a:rPr>
              <a:t>anglického</a:t>
            </a:r>
            <a:r>
              <a:rPr lang="en-US" dirty="0">
                <a:latin typeface="+mj-lt"/>
              </a:rPr>
              <a:t> </a:t>
            </a:r>
            <a:r>
              <a:rPr lang="en-US" dirty="0" err="1">
                <a:latin typeface="+mj-lt"/>
              </a:rPr>
              <a:t>spojenia</a:t>
            </a:r>
            <a:r>
              <a:rPr lang="en-US" dirty="0">
                <a:latin typeface="+mj-lt"/>
              </a:rPr>
              <a:t> </a:t>
            </a:r>
            <a:r>
              <a:rPr lang="en-US" dirty="0" err="1">
                <a:latin typeface="+mj-lt"/>
              </a:rPr>
              <a:t>dvoch</a:t>
            </a:r>
            <a:r>
              <a:rPr lang="en-US" dirty="0">
                <a:latin typeface="+mj-lt"/>
              </a:rPr>
              <a:t> </a:t>
            </a:r>
            <a:r>
              <a:rPr lang="en-US" dirty="0" err="1">
                <a:latin typeface="+mj-lt"/>
              </a:rPr>
              <a:t>slov</a:t>
            </a:r>
            <a:r>
              <a:rPr lang="en-US" dirty="0">
                <a:latin typeface="+mj-lt"/>
              </a:rPr>
              <a:t> </a:t>
            </a:r>
            <a:r>
              <a:rPr lang="en-US" i="1" dirty="0">
                <a:latin typeface="+mj-lt"/>
              </a:rPr>
              <a:t>smoke</a:t>
            </a:r>
            <a:r>
              <a:rPr lang="en-US" dirty="0">
                <a:latin typeface="+mj-lt"/>
              </a:rPr>
              <a:t> (</a:t>
            </a:r>
            <a:r>
              <a:rPr lang="en-US" dirty="0" err="1">
                <a:latin typeface="+mj-lt"/>
                <a:hlinkClick r:id="rId4" tooltip="Dym"/>
              </a:rPr>
              <a:t>dym</a:t>
            </a:r>
            <a:r>
              <a:rPr lang="en-US" dirty="0">
                <a:latin typeface="+mj-lt"/>
              </a:rPr>
              <a:t>) a </a:t>
            </a:r>
            <a:r>
              <a:rPr lang="en-US" i="1" dirty="0">
                <a:latin typeface="+mj-lt"/>
              </a:rPr>
              <a:t>fog</a:t>
            </a:r>
            <a:r>
              <a:rPr lang="en-US" dirty="0">
                <a:latin typeface="+mj-lt"/>
              </a:rPr>
              <a:t> (</a:t>
            </a:r>
            <a:r>
              <a:rPr lang="en-US" dirty="0" err="1">
                <a:latin typeface="+mj-lt"/>
                <a:hlinkClick r:id="rId5" tooltip="Hmla"/>
              </a:rPr>
              <a:t>hmla</a:t>
            </a:r>
            <a:r>
              <a:rPr lang="en-US" dirty="0">
                <a:latin typeface="+mj-lt"/>
              </a:rPr>
              <a:t>). Ide o </a:t>
            </a:r>
            <a:r>
              <a:rPr lang="en-US" dirty="0" err="1">
                <a:latin typeface="+mj-lt"/>
              </a:rPr>
              <a:t>jav</a:t>
            </a:r>
            <a:r>
              <a:rPr lang="en-US" dirty="0">
                <a:latin typeface="+mj-lt"/>
              </a:rPr>
              <a:t> v </a:t>
            </a:r>
            <a:r>
              <a:rPr lang="en-US" dirty="0" err="1">
                <a:latin typeface="+mj-lt"/>
              </a:rPr>
              <a:t>priebehu</a:t>
            </a:r>
            <a:r>
              <a:rPr lang="en-US" dirty="0">
                <a:latin typeface="+mj-lt"/>
              </a:rPr>
              <a:t> </a:t>
            </a:r>
            <a:r>
              <a:rPr lang="en-US" dirty="0" err="1">
                <a:latin typeface="+mj-lt"/>
              </a:rPr>
              <a:t>ktorého</a:t>
            </a:r>
            <a:r>
              <a:rPr lang="en-US" dirty="0">
                <a:latin typeface="+mj-lt"/>
              </a:rPr>
              <a:t> je </a:t>
            </a:r>
            <a:r>
              <a:rPr lang="en-US" dirty="0" err="1">
                <a:latin typeface="+mj-lt"/>
              </a:rPr>
              <a:t>atmosféra</a:t>
            </a:r>
            <a:r>
              <a:rPr lang="en-US" dirty="0">
                <a:latin typeface="+mj-lt"/>
              </a:rPr>
              <a:t> </a:t>
            </a:r>
            <a:r>
              <a:rPr lang="en-US" dirty="0" err="1">
                <a:latin typeface="+mj-lt"/>
              </a:rPr>
              <a:t>obohatená</a:t>
            </a:r>
            <a:r>
              <a:rPr lang="en-US" dirty="0">
                <a:latin typeface="+mj-lt"/>
              </a:rPr>
              <a:t> o </a:t>
            </a:r>
            <a:r>
              <a:rPr lang="en-US" dirty="0" err="1">
                <a:latin typeface="+mj-lt"/>
              </a:rPr>
              <a:t>častice</a:t>
            </a:r>
            <a:r>
              <a:rPr lang="en-US" dirty="0">
                <a:latin typeface="+mj-lt"/>
              </a:rPr>
              <a:t>, </a:t>
            </a:r>
            <a:r>
              <a:rPr lang="en-US" dirty="0" err="1">
                <a:latin typeface="+mj-lt"/>
              </a:rPr>
              <a:t>ktoré</a:t>
            </a:r>
            <a:r>
              <a:rPr lang="en-US" dirty="0">
                <a:latin typeface="+mj-lt"/>
              </a:rPr>
              <a:t> v </a:t>
            </a:r>
            <a:r>
              <a:rPr lang="en-US" dirty="0" err="1">
                <a:latin typeface="+mj-lt"/>
              </a:rPr>
              <a:t>nej</a:t>
            </a:r>
            <a:r>
              <a:rPr lang="en-US" dirty="0">
                <a:latin typeface="+mj-lt"/>
              </a:rPr>
              <a:t> </a:t>
            </a:r>
            <a:r>
              <a:rPr lang="en-US" dirty="0" err="1">
                <a:latin typeface="+mj-lt"/>
              </a:rPr>
              <a:t>normálne</a:t>
            </a:r>
            <a:r>
              <a:rPr lang="en-US" dirty="0">
                <a:latin typeface="+mj-lt"/>
              </a:rPr>
              <a:t> </a:t>
            </a:r>
            <a:r>
              <a:rPr lang="en-US" dirty="0" err="1">
                <a:latin typeface="+mj-lt"/>
              </a:rPr>
              <a:t>nie</a:t>
            </a:r>
            <a:r>
              <a:rPr lang="en-US" dirty="0">
                <a:latin typeface="+mj-lt"/>
              </a:rPr>
              <a:t> </a:t>
            </a:r>
            <a:r>
              <a:rPr lang="en-US" dirty="0" err="1">
                <a:latin typeface="+mj-lt"/>
              </a:rPr>
              <a:t>sú</a:t>
            </a:r>
            <a:r>
              <a:rPr lang="en-US" dirty="0">
                <a:latin typeface="+mj-lt"/>
              </a:rPr>
              <a:t>, a </a:t>
            </a:r>
            <a:r>
              <a:rPr lang="en-US" dirty="0" err="1">
                <a:latin typeface="+mj-lt"/>
              </a:rPr>
              <a:t>ktoré</a:t>
            </a:r>
            <a:r>
              <a:rPr lang="en-US" dirty="0">
                <a:latin typeface="+mj-lt"/>
              </a:rPr>
              <a:t> </a:t>
            </a:r>
            <a:r>
              <a:rPr lang="en-US" dirty="0" err="1">
                <a:latin typeface="+mj-lt"/>
              </a:rPr>
              <a:t>sú</a:t>
            </a:r>
            <a:r>
              <a:rPr lang="en-US" dirty="0">
                <a:latin typeface="+mj-lt"/>
              </a:rPr>
              <a:t> </a:t>
            </a:r>
            <a:r>
              <a:rPr lang="en-US" dirty="0" err="1">
                <a:latin typeface="+mj-lt"/>
              </a:rPr>
              <a:t>škodlivé</a:t>
            </a:r>
            <a:r>
              <a:rPr lang="en-US" dirty="0">
                <a:latin typeface="+mj-lt"/>
              </a:rPr>
              <a:t> pre </a:t>
            </a:r>
            <a:r>
              <a:rPr lang="en-US" dirty="0" err="1">
                <a:latin typeface="+mj-lt"/>
              </a:rPr>
              <a:t>zdravie</a:t>
            </a:r>
            <a:r>
              <a:rPr lang="en-US" dirty="0" smtClean="0">
                <a:latin typeface="+mj-lt"/>
              </a:rPr>
              <a:t>.</a:t>
            </a:r>
            <a:r>
              <a:rPr lang="en-US" dirty="0">
                <a:latin typeface="+mj-lt"/>
              </a:rPr>
              <a:t> </a:t>
            </a:r>
            <a:r>
              <a:rPr lang="en-US" dirty="0" err="1">
                <a:latin typeface="+mj-lt"/>
              </a:rPr>
              <a:t>Moderný</a:t>
            </a:r>
            <a:r>
              <a:rPr lang="en-US" dirty="0">
                <a:latin typeface="+mj-lt"/>
              </a:rPr>
              <a:t> smog, </a:t>
            </a:r>
            <a:r>
              <a:rPr lang="en-US" dirty="0" err="1">
                <a:latin typeface="+mj-lt"/>
              </a:rPr>
              <a:t>ktorý</a:t>
            </a:r>
            <a:r>
              <a:rPr lang="en-US" dirty="0">
                <a:latin typeface="+mj-lt"/>
              </a:rPr>
              <a:t> </a:t>
            </a:r>
            <a:r>
              <a:rPr lang="en-US" dirty="0" err="1">
                <a:latin typeface="+mj-lt"/>
              </a:rPr>
              <a:t>možno</a:t>
            </a:r>
            <a:r>
              <a:rPr lang="en-US" dirty="0">
                <a:latin typeface="+mj-lt"/>
              </a:rPr>
              <a:t> </a:t>
            </a:r>
            <a:r>
              <a:rPr lang="en-US" dirty="0" err="1">
                <a:latin typeface="+mj-lt"/>
              </a:rPr>
              <a:t>nájsť</a:t>
            </a:r>
            <a:r>
              <a:rPr lang="en-US" dirty="0">
                <a:latin typeface="+mj-lt"/>
              </a:rPr>
              <a:t> </a:t>
            </a:r>
            <a:r>
              <a:rPr lang="en-US" dirty="0" err="1">
                <a:latin typeface="+mj-lt"/>
              </a:rPr>
              <a:t>napríklad</a:t>
            </a:r>
            <a:r>
              <a:rPr lang="en-US" dirty="0">
                <a:latin typeface="+mj-lt"/>
              </a:rPr>
              <a:t> v </a:t>
            </a:r>
            <a:r>
              <a:rPr lang="en-US" dirty="0">
                <a:latin typeface="+mj-lt"/>
                <a:hlinkClick r:id="rId6" tooltip="Los Angeles"/>
              </a:rPr>
              <a:t>Los Angeles</a:t>
            </a:r>
            <a:r>
              <a:rPr lang="en-US" dirty="0">
                <a:latin typeface="+mj-lt"/>
              </a:rPr>
              <a:t>, je </a:t>
            </a:r>
            <a:r>
              <a:rPr lang="en-US" dirty="0" err="1">
                <a:latin typeface="+mj-lt"/>
              </a:rPr>
              <a:t>druh</a:t>
            </a:r>
            <a:r>
              <a:rPr lang="en-US" dirty="0">
                <a:latin typeface="+mj-lt"/>
              </a:rPr>
              <a:t> </a:t>
            </a:r>
            <a:r>
              <a:rPr lang="en-US" dirty="0" err="1">
                <a:latin typeface="+mj-lt"/>
              </a:rPr>
              <a:t>znečistenia</a:t>
            </a:r>
            <a:r>
              <a:rPr lang="en-US" dirty="0">
                <a:latin typeface="+mj-lt"/>
              </a:rPr>
              <a:t> </a:t>
            </a:r>
            <a:r>
              <a:rPr lang="en-US" dirty="0" err="1">
                <a:latin typeface="+mj-lt"/>
              </a:rPr>
              <a:t>pochádzajúci</a:t>
            </a:r>
            <a:r>
              <a:rPr lang="en-US" dirty="0">
                <a:latin typeface="+mj-lt"/>
              </a:rPr>
              <a:t> z </a:t>
            </a:r>
            <a:r>
              <a:rPr lang="en-US" dirty="0" err="1">
                <a:latin typeface="+mj-lt"/>
              </a:rPr>
              <a:t>výfukových</a:t>
            </a:r>
            <a:r>
              <a:rPr lang="en-US" dirty="0">
                <a:latin typeface="+mj-lt"/>
              </a:rPr>
              <a:t> </a:t>
            </a:r>
            <a:r>
              <a:rPr lang="en-US" dirty="0" err="1">
                <a:latin typeface="+mj-lt"/>
              </a:rPr>
              <a:t>plynov</a:t>
            </a:r>
            <a:r>
              <a:rPr lang="en-US" dirty="0">
                <a:latin typeface="+mj-lt"/>
              </a:rPr>
              <a:t> </a:t>
            </a:r>
            <a:r>
              <a:rPr lang="en-US" dirty="0" err="1">
                <a:latin typeface="+mj-lt"/>
              </a:rPr>
              <a:t>spaľovacích</a:t>
            </a:r>
            <a:r>
              <a:rPr lang="en-US" dirty="0">
                <a:latin typeface="+mj-lt"/>
              </a:rPr>
              <a:t> </a:t>
            </a:r>
            <a:r>
              <a:rPr lang="en-US" dirty="0" err="1">
                <a:latin typeface="+mj-lt"/>
              </a:rPr>
              <a:t>motorov</a:t>
            </a:r>
            <a:r>
              <a:rPr lang="en-US" dirty="0">
                <a:latin typeface="+mj-lt"/>
              </a:rPr>
              <a:t> </a:t>
            </a:r>
            <a:r>
              <a:rPr lang="en-US" dirty="0" err="1">
                <a:latin typeface="+mj-lt"/>
              </a:rPr>
              <a:t>automobilov</a:t>
            </a:r>
            <a:r>
              <a:rPr lang="en-US" dirty="0">
                <a:latin typeface="+mj-lt"/>
              </a:rPr>
              <a:t> a </a:t>
            </a:r>
            <a:r>
              <a:rPr lang="en-US" dirty="0" err="1">
                <a:latin typeface="+mj-lt"/>
              </a:rPr>
              <a:t>priemyselných</a:t>
            </a:r>
            <a:r>
              <a:rPr lang="en-US" dirty="0">
                <a:latin typeface="+mj-lt"/>
              </a:rPr>
              <a:t> </a:t>
            </a:r>
            <a:r>
              <a:rPr lang="en-US" dirty="0" err="1">
                <a:latin typeface="+mj-lt"/>
              </a:rPr>
              <a:t>pár</a:t>
            </a:r>
            <a:r>
              <a:rPr lang="en-US" dirty="0">
                <a:latin typeface="+mj-lt"/>
              </a:rPr>
              <a:t>. Tie </a:t>
            </a:r>
            <a:r>
              <a:rPr lang="en-US" dirty="0" err="1">
                <a:latin typeface="+mj-lt"/>
              </a:rPr>
              <a:t>reagujú</a:t>
            </a:r>
            <a:r>
              <a:rPr lang="en-US" dirty="0">
                <a:latin typeface="+mj-lt"/>
              </a:rPr>
              <a:t> v </a:t>
            </a:r>
            <a:r>
              <a:rPr lang="en-US" dirty="0" err="1">
                <a:latin typeface="+mj-lt"/>
              </a:rPr>
              <a:t>atmosfére</a:t>
            </a:r>
            <a:r>
              <a:rPr lang="en-US" dirty="0">
                <a:latin typeface="+mj-lt"/>
              </a:rPr>
              <a:t> </a:t>
            </a:r>
            <a:r>
              <a:rPr lang="en-US" dirty="0" err="1">
                <a:latin typeface="+mj-lt"/>
              </a:rPr>
              <a:t>spolu</a:t>
            </a:r>
            <a:r>
              <a:rPr lang="en-US" dirty="0">
                <a:latin typeface="+mj-lt"/>
              </a:rPr>
              <a:t> so </a:t>
            </a:r>
            <a:r>
              <a:rPr lang="en-US" dirty="0" err="1">
                <a:latin typeface="+mj-lt"/>
              </a:rPr>
              <a:t>slnečným</a:t>
            </a:r>
            <a:r>
              <a:rPr lang="en-US" dirty="0">
                <a:latin typeface="+mj-lt"/>
              </a:rPr>
              <a:t> </a:t>
            </a:r>
            <a:r>
              <a:rPr lang="en-US" dirty="0" err="1">
                <a:latin typeface="+mj-lt"/>
              </a:rPr>
              <a:t>žiarením</a:t>
            </a:r>
            <a:r>
              <a:rPr lang="en-US" dirty="0">
                <a:latin typeface="+mj-lt"/>
              </a:rPr>
              <a:t> a </a:t>
            </a:r>
            <a:r>
              <a:rPr lang="en-US" dirty="0" err="1">
                <a:latin typeface="+mj-lt"/>
              </a:rPr>
              <a:t>vytvárajú</a:t>
            </a:r>
            <a:r>
              <a:rPr lang="en-US" dirty="0">
                <a:latin typeface="+mj-lt"/>
              </a:rPr>
              <a:t> </a:t>
            </a:r>
            <a:r>
              <a:rPr lang="en-US" dirty="0" err="1">
                <a:latin typeface="+mj-lt"/>
              </a:rPr>
              <a:t>sekundárne</a:t>
            </a:r>
            <a:r>
              <a:rPr lang="en-US" dirty="0">
                <a:latin typeface="+mj-lt"/>
              </a:rPr>
              <a:t> </a:t>
            </a:r>
            <a:r>
              <a:rPr lang="en-US" dirty="0" err="1">
                <a:latin typeface="+mj-lt"/>
              </a:rPr>
              <a:t>zlúčeniny</a:t>
            </a:r>
            <a:r>
              <a:rPr lang="en-US" dirty="0">
                <a:latin typeface="+mj-lt"/>
              </a:rPr>
              <a:t>, </a:t>
            </a:r>
            <a:r>
              <a:rPr lang="en-US" dirty="0" err="1">
                <a:latin typeface="+mj-lt"/>
              </a:rPr>
              <a:t>ktoré</a:t>
            </a:r>
            <a:r>
              <a:rPr lang="en-US" dirty="0">
                <a:latin typeface="+mj-lt"/>
              </a:rPr>
              <a:t> </a:t>
            </a:r>
            <a:r>
              <a:rPr lang="en-US" dirty="0" err="1">
                <a:latin typeface="+mj-lt"/>
              </a:rPr>
              <a:t>sa</a:t>
            </a:r>
            <a:r>
              <a:rPr lang="en-US" dirty="0">
                <a:latin typeface="+mj-lt"/>
              </a:rPr>
              <a:t> </a:t>
            </a:r>
            <a:r>
              <a:rPr lang="en-US" dirty="0" err="1">
                <a:latin typeface="+mj-lt"/>
              </a:rPr>
              <a:t>následne</a:t>
            </a:r>
            <a:r>
              <a:rPr lang="en-US" dirty="0">
                <a:latin typeface="+mj-lt"/>
              </a:rPr>
              <a:t> </a:t>
            </a:r>
            <a:r>
              <a:rPr lang="en-US" dirty="0" err="1">
                <a:latin typeface="+mj-lt"/>
              </a:rPr>
              <a:t>miešajú</a:t>
            </a:r>
            <a:r>
              <a:rPr lang="en-US" dirty="0">
                <a:latin typeface="+mj-lt"/>
              </a:rPr>
              <a:t> s </a:t>
            </a:r>
            <a:r>
              <a:rPr lang="en-US" dirty="0" err="1">
                <a:latin typeface="+mj-lt"/>
              </a:rPr>
              <a:t>primárnymi</a:t>
            </a:r>
            <a:r>
              <a:rPr lang="en-US" dirty="0">
                <a:latin typeface="+mj-lt"/>
              </a:rPr>
              <a:t> </a:t>
            </a:r>
            <a:r>
              <a:rPr lang="en-US" dirty="0" err="1">
                <a:latin typeface="+mj-lt"/>
              </a:rPr>
              <a:t>emisiami</a:t>
            </a:r>
            <a:r>
              <a:rPr lang="en-US" dirty="0">
                <a:latin typeface="+mj-lt"/>
              </a:rPr>
              <a:t>, a </a:t>
            </a:r>
            <a:r>
              <a:rPr lang="en-US" dirty="0" err="1">
                <a:latin typeface="+mj-lt"/>
              </a:rPr>
              <a:t>tak</a:t>
            </a:r>
            <a:r>
              <a:rPr lang="en-US" dirty="0">
                <a:latin typeface="+mj-lt"/>
              </a:rPr>
              <a:t> </a:t>
            </a:r>
            <a:r>
              <a:rPr lang="en-US" dirty="0" err="1">
                <a:latin typeface="+mj-lt"/>
              </a:rPr>
              <a:t>vytvárajú</a:t>
            </a:r>
            <a:r>
              <a:rPr lang="en-US" dirty="0">
                <a:latin typeface="+mj-lt"/>
              </a:rPr>
              <a:t> </a:t>
            </a:r>
            <a:r>
              <a:rPr lang="en-US" dirty="0" err="1">
                <a:latin typeface="+mj-lt"/>
              </a:rPr>
              <a:t>fotochemický</a:t>
            </a:r>
            <a:r>
              <a:rPr lang="en-US" dirty="0">
                <a:latin typeface="+mj-lt"/>
              </a:rPr>
              <a:t> smog. </a:t>
            </a:r>
            <a:r>
              <a:rPr lang="en-US" dirty="0" err="1">
                <a:latin typeface="+mj-lt"/>
              </a:rPr>
              <a:t>Znečistenie</a:t>
            </a:r>
            <a:r>
              <a:rPr lang="en-US" dirty="0">
                <a:latin typeface="+mj-lt"/>
              </a:rPr>
              <a:t> </a:t>
            </a:r>
            <a:r>
              <a:rPr lang="en-US" dirty="0" err="1">
                <a:latin typeface="+mj-lt"/>
              </a:rPr>
              <a:t>atmosféry</a:t>
            </a:r>
            <a:r>
              <a:rPr lang="en-US" dirty="0">
                <a:latin typeface="+mj-lt"/>
              </a:rPr>
              <a:t> v Los Angeles, Mexico City a v </a:t>
            </a:r>
            <a:r>
              <a:rPr lang="en-US" dirty="0" err="1">
                <a:latin typeface="+mj-lt"/>
              </a:rPr>
              <a:t>iných</a:t>
            </a:r>
            <a:r>
              <a:rPr lang="en-US" dirty="0">
                <a:latin typeface="+mj-lt"/>
              </a:rPr>
              <a:t> </a:t>
            </a:r>
            <a:r>
              <a:rPr lang="en-US" dirty="0" err="1">
                <a:latin typeface="+mj-lt"/>
              </a:rPr>
              <a:t>mestách</a:t>
            </a:r>
            <a:r>
              <a:rPr lang="en-US" dirty="0">
                <a:latin typeface="+mj-lt"/>
              </a:rPr>
              <a:t> je </a:t>
            </a:r>
            <a:r>
              <a:rPr lang="en-US" dirty="0" err="1">
                <a:latin typeface="+mj-lt"/>
              </a:rPr>
              <a:t>výraznejšie</a:t>
            </a:r>
            <a:r>
              <a:rPr lang="en-US" dirty="0">
                <a:latin typeface="+mj-lt"/>
              </a:rPr>
              <a:t> </a:t>
            </a:r>
            <a:r>
              <a:rPr lang="en-US" dirty="0" err="1">
                <a:latin typeface="+mj-lt"/>
              </a:rPr>
              <a:t>počas</a:t>
            </a:r>
            <a:r>
              <a:rPr lang="en-US" dirty="0">
                <a:latin typeface="+mj-lt"/>
              </a:rPr>
              <a:t> </a:t>
            </a:r>
            <a:r>
              <a:rPr lang="en-US" dirty="0" err="1">
                <a:latin typeface="+mj-lt"/>
              </a:rPr>
              <a:t>inverzie</a:t>
            </a:r>
            <a:r>
              <a:rPr lang="en-US" dirty="0">
                <a:latin typeface="+mj-lt"/>
              </a:rPr>
              <a:t>, </a:t>
            </a:r>
            <a:r>
              <a:rPr lang="en-US" dirty="0" err="1">
                <a:latin typeface="+mj-lt"/>
              </a:rPr>
              <a:t>ktorá</a:t>
            </a:r>
            <a:r>
              <a:rPr lang="en-US" dirty="0">
                <a:latin typeface="+mj-lt"/>
              </a:rPr>
              <a:t> </a:t>
            </a:r>
            <a:r>
              <a:rPr lang="en-US" dirty="0" err="1">
                <a:latin typeface="+mj-lt"/>
              </a:rPr>
              <a:t>zachytí</a:t>
            </a:r>
            <a:r>
              <a:rPr lang="en-US" dirty="0">
                <a:latin typeface="+mj-lt"/>
              </a:rPr>
              <a:t> </a:t>
            </a:r>
            <a:r>
              <a:rPr lang="en-US" dirty="0" err="1">
                <a:latin typeface="+mj-lt"/>
              </a:rPr>
              <a:t>znečistenie</a:t>
            </a:r>
            <a:r>
              <a:rPr lang="en-US" dirty="0">
                <a:latin typeface="+mj-lt"/>
              </a:rPr>
              <a:t> </a:t>
            </a:r>
            <a:r>
              <a:rPr lang="en-US" dirty="0" err="1">
                <a:latin typeface="+mj-lt"/>
              </a:rPr>
              <a:t>pri</a:t>
            </a:r>
            <a:r>
              <a:rPr lang="en-US" dirty="0">
                <a:latin typeface="+mj-lt"/>
              </a:rPr>
              <a:t> </a:t>
            </a:r>
            <a:r>
              <a:rPr lang="en-US" dirty="0" err="1">
                <a:latin typeface="+mj-lt"/>
              </a:rPr>
              <a:t>zemi</a:t>
            </a:r>
            <a:r>
              <a:rPr lang="en-US" dirty="0">
                <a:latin typeface="+mj-lt"/>
              </a:rPr>
              <a:t>.</a:t>
            </a:r>
            <a:endParaRPr lang="sk-SK" sz="2400" dirty="0">
              <a:latin typeface="+mj-lt"/>
            </a:endParaRPr>
          </a:p>
        </p:txBody>
      </p:sp>
      <p:pic>
        <p:nvPicPr>
          <p:cNvPr id="10242" name="Picture 2" descr="smog-surrounds-beijing-1200x899_1488654212 | Autogratis.s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437112"/>
            <a:ext cx="2951183" cy="22104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eking zavře do dvou let tisícovku továren, chce podpořit zaměstnanost v  regionech a zlepšit ovzduší | E15.c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4457278"/>
            <a:ext cx="3718284" cy="21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309566"/>
      </p:ext>
    </p:extLst>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571472" y="571480"/>
            <a:ext cx="7643866"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PROCESY ČISTENIA OVZDUŠIA</a:t>
            </a:r>
          </a:p>
        </p:txBody>
      </p:sp>
      <p:sp>
        <p:nvSpPr>
          <p:cNvPr id="4" name="BlokTextu 3"/>
          <p:cNvSpPr txBox="1"/>
          <p:nvPr/>
        </p:nvSpPr>
        <p:spPr>
          <a:xfrm>
            <a:off x="428596" y="1643050"/>
            <a:ext cx="8358246" cy="4801314"/>
          </a:xfrm>
          <a:prstGeom prst="rect">
            <a:avLst/>
          </a:prstGeom>
          <a:noFill/>
        </p:spPr>
        <p:txBody>
          <a:bodyPr wrap="square" rtlCol="0">
            <a:spAutoFit/>
          </a:bodyPr>
          <a:lstStyle/>
          <a:p>
            <a:pPr algn="just">
              <a:buFont typeface="Wingdings" pitchFamily="2" charset="2"/>
              <a:buChar char="Ø"/>
            </a:pPr>
            <a:r>
              <a:rPr lang="sk-SK" sz="2400" dirty="0">
                <a:latin typeface="Calibri" pitchFamily="34" charset="0"/>
                <a:cs typeface="Calibri" pitchFamily="34" charset="0"/>
              </a:rPr>
              <a:t>Znečisťujúce látky sa likvidujú fyzikálnymi, chemickými alebo fyzikálnochemickými procesmi. Najčastejšie operácie, ktorými sa odpadový plyn čistí, sú pranie, sprchovanie, kondenzácia, filtrácia, odstreďovanie, ionizovanie, atď</a:t>
            </a:r>
            <a:r>
              <a:rPr lang="sk-SK" sz="2400" dirty="0" smtClean="0">
                <a:latin typeface="Calibri" pitchFamily="34" charset="0"/>
                <a:cs typeface="Calibri" pitchFamily="34" charset="0"/>
              </a:rPr>
              <a:t>.</a:t>
            </a:r>
          </a:p>
          <a:p>
            <a:pPr algn="just">
              <a:buFont typeface="Wingdings" pitchFamily="2" charset="2"/>
              <a:buChar char="Ø"/>
            </a:pPr>
            <a:endParaRPr lang="sk-SK" sz="2400" dirty="0">
              <a:latin typeface="Calibri" pitchFamily="34" charset="0"/>
              <a:cs typeface="Calibri" pitchFamily="34" charset="0"/>
            </a:endParaRPr>
          </a:p>
          <a:p>
            <a:pPr algn="just">
              <a:buFont typeface="Wingdings" pitchFamily="2" charset="2"/>
              <a:buChar char="Ø"/>
            </a:pPr>
            <a:r>
              <a:rPr lang="sk-SK" sz="2400" dirty="0" smtClean="0">
                <a:latin typeface="Calibri" pitchFamily="34" charset="0"/>
                <a:cs typeface="Calibri" pitchFamily="34" charset="0"/>
              </a:rPr>
              <a:t>Z</a:t>
            </a:r>
            <a:r>
              <a:rPr lang="sk-SK" sz="2400" dirty="0">
                <a:latin typeface="Calibri" pitchFamily="34" charset="0"/>
                <a:cs typeface="Calibri" pitchFamily="34" charset="0"/>
              </a:rPr>
              <a:t> fyzikálno-chemických procesov, ktoré sa najčastejšie používajú na zneškodňovanie znečisťujúcich látok možno uviesť usadzovanie </a:t>
            </a:r>
            <a:r>
              <a:rPr lang="sk-SK" sz="2400" dirty="0" err="1">
                <a:latin typeface="Calibri" pitchFamily="34" charset="0"/>
                <a:cs typeface="Calibri" pitchFamily="34" charset="0"/>
              </a:rPr>
              <a:t>dispergovaných</a:t>
            </a:r>
            <a:r>
              <a:rPr lang="sk-SK" sz="2400" dirty="0">
                <a:latin typeface="Calibri" pitchFamily="34" charset="0"/>
                <a:cs typeface="Calibri" pitchFamily="34" charset="0"/>
              </a:rPr>
              <a:t> častíc, sorpciu (absorpcia - pohlcovaním v objeme látky, adsorpcia - pohlcovaním plynnej alebo kvapalnej látky povrchovou vrstvou inej látky), termickú, prípadne katalytickú oxidáciu (spaľovanie) alebo redukciu znečisťujúcich látok a kondenzáciu. </a:t>
            </a:r>
          </a:p>
          <a:p>
            <a:pPr algn="just"/>
            <a:endParaRPr lang="sk-SK" dirty="0"/>
          </a:p>
        </p:txBody>
      </p:sp>
    </p:spTree>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71472" y="642918"/>
            <a:ext cx="6500858"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ODLUČOVAČE</a:t>
            </a:r>
            <a:endParaRPr lang="sk-SK" sz="4000" dirty="0">
              <a:effectLst>
                <a:outerShdw blurRad="38100" dist="38100" dir="2700000" algn="tl">
                  <a:srgbClr val="000000">
                    <a:alpha val="43137"/>
                  </a:srgbClr>
                </a:outerShdw>
              </a:effectLst>
              <a:latin typeface="+mj-lt"/>
            </a:endParaRPr>
          </a:p>
        </p:txBody>
      </p:sp>
      <p:sp>
        <p:nvSpPr>
          <p:cNvPr id="3" name="BlokTextu 2"/>
          <p:cNvSpPr txBox="1"/>
          <p:nvPr/>
        </p:nvSpPr>
        <p:spPr>
          <a:xfrm>
            <a:off x="714348" y="1428736"/>
            <a:ext cx="7786742" cy="5170646"/>
          </a:xfrm>
          <a:prstGeom prst="rect">
            <a:avLst/>
          </a:prstGeom>
          <a:noFill/>
        </p:spPr>
        <p:txBody>
          <a:bodyPr wrap="square" rtlCol="0">
            <a:spAutoFit/>
          </a:bodyPr>
          <a:lstStyle/>
          <a:p>
            <a:pPr algn="just">
              <a:buFont typeface="Wingdings" pitchFamily="2" charset="2"/>
              <a:buChar char="Ø"/>
            </a:pPr>
            <a:r>
              <a:rPr lang="sk-SK" sz="2400" dirty="0" smtClean="0">
                <a:latin typeface="+mj-lt"/>
              </a:rPr>
              <a:t>suché </a:t>
            </a:r>
            <a:r>
              <a:rPr lang="sk-SK" sz="2400" dirty="0">
                <a:latin typeface="+mj-lt"/>
              </a:rPr>
              <a:t>mechanické odlučovače (</a:t>
            </a:r>
            <a:r>
              <a:rPr lang="sk-SK" sz="2400" dirty="0" err="1">
                <a:latin typeface="+mj-lt"/>
              </a:rPr>
              <a:t>usadzovacia</a:t>
            </a:r>
            <a:r>
              <a:rPr lang="sk-SK" sz="2400" dirty="0">
                <a:latin typeface="+mj-lt"/>
              </a:rPr>
              <a:t> komora, žalúziový odlučovač, vírový odlučovač - cyklón), </a:t>
            </a:r>
            <a:endParaRPr lang="sk-SK" sz="2400" dirty="0" smtClean="0">
              <a:latin typeface="+mj-lt"/>
            </a:endParaRPr>
          </a:p>
          <a:p>
            <a:pPr algn="just">
              <a:buFont typeface="Wingdings" pitchFamily="2" charset="2"/>
              <a:buChar char="Ø"/>
            </a:pPr>
            <a:endParaRPr lang="sk-SK" sz="2400" dirty="0">
              <a:latin typeface="+mj-lt"/>
            </a:endParaRPr>
          </a:p>
          <a:p>
            <a:pPr algn="just">
              <a:buFont typeface="Wingdings" pitchFamily="2" charset="2"/>
              <a:buChar char="Ø"/>
            </a:pPr>
            <a:r>
              <a:rPr lang="sk-SK" sz="2400" dirty="0" smtClean="0">
                <a:latin typeface="+mj-lt"/>
              </a:rPr>
              <a:t> </a:t>
            </a:r>
            <a:r>
              <a:rPr lang="sk-SK" sz="2400" dirty="0">
                <a:latin typeface="+mj-lt"/>
              </a:rPr>
              <a:t>mokré mechanické odlučovače (sprchové veže, hladinové odlučovače, mokré vírové odlučovače, penové odlučovače, prúdové odlučovače</a:t>
            </a:r>
            <a:r>
              <a:rPr lang="sk-SK" sz="2400" dirty="0" smtClean="0">
                <a:latin typeface="+mj-lt"/>
              </a:rPr>
              <a:t>),</a:t>
            </a:r>
          </a:p>
          <a:p>
            <a:pPr algn="just">
              <a:buFont typeface="Wingdings" pitchFamily="2" charset="2"/>
              <a:buChar char="Ø"/>
            </a:pPr>
            <a:endParaRPr lang="sk-SK" sz="2400" dirty="0">
              <a:latin typeface="+mj-lt"/>
            </a:endParaRPr>
          </a:p>
          <a:p>
            <a:pPr algn="just">
              <a:buFont typeface="Wingdings" pitchFamily="2" charset="2"/>
              <a:buChar char="Ø"/>
            </a:pPr>
            <a:r>
              <a:rPr lang="sk-SK" sz="2400" dirty="0" smtClean="0">
                <a:latin typeface="+mj-lt"/>
              </a:rPr>
              <a:t>filtre </a:t>
            </a:r>
            <a:r>
              <a:rPr lang="sk-SK" sz="2400" dirty="0">
                <a:latin typeface="+mj-lt"/>
              </a:rPr>
              <a:t>pre priemyselnú filtráciu emisií (filtračný materiál je tvorený filtračnými textíliami, zrnitými vrstvami a poréznymi hmotami</a:t>
            </a:r>
            <a:r>
              <a:rPr lang="sk-SK" sz="2400" dirty="0" smtClean="0">
                <a:latin typeface="+mj-lt"/>
              </a:rPr>
              <a:t>)</a:t>
            </a:r>
          </a:p>
          <a:p>
            <a:pPr algn="just">
              <a:buFont typeface="Wingdings" pitchFamily="2" charset="2"/>
              <a:buChar char="Ø"/>
            </a:pPr>
            <a:endParaRPr lang="sk-SK" sz="2400" dirty="0">
              <a:latin typeface="+mj-lt"/>
            </a:endParaRPr>
          </a:p>
          <a:p>
            <a:pPr algn="just">
              <a:buFont typeface="Wingdings" pitchFamily="2" charset="2"/>
              <a:buChar char="Ø"/>
            </a:pPr>
            <a:r>
              <a:rPr lang="sk-SK" sz="2400" dirty="0" smtClean="0">
                <a:latin typeface="+mj-lt"/>
              </a:rPr>
              <a:t>elektrické </a:t>
            </a:r>
            <a:r>
              <a:rPr lang="sk-SK" sz="2400" dirty="0">
                <a:latin typeface="+mj-lt"/>
              </a:rPr>
              <a:t>odlučovače (pre čistenie spalín, priemyslových emisií aj vetracieho vzduchu od atmosférického prachu</a:t>
            </a:r>
            <a:r>
              <a:rPr lang="sk-SK" sz="2400" dirty="0" smtClean="0">
                <a:latin typeface="+mj-lt"/>
              </a:rPr>
              <a:t>).</a:t>
            </a:r>
            <a:endParaRPr lang="sk-SK" sz="2400" dirty="0">
              <a:latin typeface="+mj-lt"/>
            </a:endParaRPr>
          </a:p>
          <a:p>
            <a:pPr algn="just"/>
            <a:endParaRPr lang="sk-SK" dirty="0"/>
          </a:p>
        </p:txBody>
      </p:sp>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14348" y="571480"/>
            <a:ext cx="528641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CYKLÓNY</a:t>
            </a:r>
          </a:p>
        </p:txBody>
      </p:sp>
      <p:pic>
        <p:nvPicPr>
          <p:cNvPr id="32770" name="Picture 2" descr="http://upload.wikimedia.org/wikipedia/commons/thumb/e/e3/Cyclone_separator.svg/200px-Cyclone_separator.svg.png"/>
          <p:cNvPicPr>
            <a:picLocks noChangeAspect="1" noChangeArrowheads="1"/>
          </p:cNvPicPr>
          <p:nvPr/>
        </p:nvPicPr>
        <p:blipFill>
          <a:blip r:embed="rId2" cstate="print"/>
          <a:srcRect/>
          <a:stretch>
            <a:fillRect/>
          </a:stretch>
        </p:blipFill>
        <p:spPr bwMode="auto">
          <a:xfrm>
            <a:off x="1071538" y="1428736"/>
            <a:ext cx="2023178" cy="4543481"/>
          </a:xfrm>
          <a:prstGeom prst="rect">
            <a:avLst/>
          </a:prstGeom>
          <a:noFill/>
        </p:spPr>
      </p:pic>
      <p:pic>
        <p:nvPicPr>
          <p:cNvPr id="32772" name="Picture 4" descr="http://www.ssenvirotech.co.in/full-images/multiple-cyclone-separator-743895.jpg"/>
          <p:cNvPicPr>
            <a:picLocks noChangeAspect="1" noChangeArrowheads="1"/>
          </p:cNvPicPr>
          <p:nvPr/>
        </p:nvPicPr>
        <p:blipFill>
          <a:blip r:embed="rId3" cstate="print"/>
          <a:srcRect/>
          <a:stretch>
            <a:fillRect/>
          </a:stretch>
        </p:blipFill>
        <p:spPr bwMode="auto">
          <a:xfrm>
            <a:off x="4214810" y="1785926"/>
            <a:ext cx="3714776" cy="4140674"/>
          </a:xfrm>
          <a:prstGeom prst="rect">
            <a:avLst/>
          </a:prstGeom>
          <a:noFill/>
        </p:spPr>
      </p:pic>
    </p:spTree>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pravda.sk/res/2012/12/17/thumbs/atmosfera-stratosfera-nestandard1.jpg"/>
          <p:cNvPicPr>
            <a:picLocks noChangeAspect="1" noChangeArrowheads="1"/>
          </p:cNvPicPr>
          <p:nvPr/>
        </p:nvPicPr>
        <p:blipFill>
          <a:blip r:embed="rId2" cstate="print"/>
          <a:srcRect/>
          <a:stretch>
            <a:fillRect/>
          </a:stretch>
        </p:blipFill>
        <p:spPr bwMode="auto">
          <a:xfrm>
            <a:off x="2285983" y="1091390"/>
            <a:ext cx="4754151" cy="5766610"/>
          </a:xfrm>
          <a:prstGeom prst="rect">
            <a:avLst/>
          </a:prstGeom>
          <a:ln>
            <a:noFill/>
          </a:ln>
          <a:effectLst>
            <a:softEdge rad="112500"/>
          </a:effectLst>
        </p:spPr>
      </p:pic>
      <p:sp>
        <p:nvSpPr>
          <p:cNvPr id="3" name="Obdĺžnik 2"/>
          <p:cNvSpPr/>
          <p:nvPr/>
        </p:nvSpPr>
        <p:spPr>
          <a:xfrm>
            <a:off x="571472" y="642918"/>
            <a:ext cx="5338513" cy="707886"/>
          </a:xfrm>
          <a:prstGeom prst="rect">
            <a:avLst/>
          </a:prstGeom>
        </p:spPr>
        <p:txBody>
          <a:bodyPr wrap="none">
            <a:spAutoFit/>
          </a:bodyPr>
          <a:lstStyle/>
          <a:p>
            <a:r>
              <a:rPr lang="sk-SK" sz="4000" dirty="0">
                <a:effectLst>
                  <a:outerShdw blurRad="38100" dist="38100" dir="2700000" algn="tl">
                    <a:srgbClr val="000000">
                      <a:alpha val="43137"/>
                    </a:srgbClr>
                  </a:outerShdw>
                </a:effectLst>
                <a:latin typeface="+mj-lt"/>
              </a:rPr>
              <a:t>ŠTRUKTÚRA ATMOSFÉRY</a:t>
            </a:r>
          </a:p>
        </p:txBody>
      </p:sp>
    </p:spTree>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00034" y="642918"/>
            <a:ext cx="635798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ELEKTRICKÉ ODLUČOVAČE</a:t>
            </a:r>
          </a:p>
        </p:txBody>
      </p:sp>
      <p:pic>
        <p:nvPicPr>
          <p:cNvPr id="34818" name="Picture 2" descr="http://www.oze.stuba.sk/wp-content/themes/ObnovitelneZdrojeEnergie/elearning/EENERGETIKA/Obrazky/ELEN-6_2/62003.JPG"/>
          <p:cNvPicPr>
            <a:picLocks noChangeAspect="1" noChangeArrowheads="1"/>
          </p:cNvPicPr>
          <p:nvPr/>
        </p:nvPicPr>
        <p:blipFill>
          <a:blip r:embed="rId2" cstate="print"/>
          <a:srcRect/>
          <a:stretch>
            <a:fillRect/>
          </a:stretch>
        </p:blipFill>
        <p:spPr bwMode="auto">
          <a:xfrm>
            <a:off x="285720" y="2214554"/>
            <a:ext cx="4235603" cy="2428892"/>
          </a:xfrm>
          <a:prstGeom prst="rect">
            <a:avLst/>
          </a:prstGeom>
          <a:noFill/>
        </p:spPr>
      </p:pic>
      <p:pic>
        <p:nvPicPr>
          <p:cNvPr id="34820" name="Picture 4" descr="http://www.aireko.cz/obr/03.jpg"/>
          <p:cNvPicPr>
            <a:picLocks noChangeAspect="1" noChangeArrowheads="1"/>
          </p:cNvPicPr>
          <p:nvPr/>
        </p:nvPicPr>
        <p:blipFill>
          <a:blip r:embed="rId3" cstate="print"/>
          <a:srcRect/>
          <a:stretch>
            <a:fillRect/>
          </a:stretch>
        </p:blipFill>
        <p:spPr bwMode="auto">
          <a:xfrm>
            <a:off x="4571968" y="1785926"/>
            <a:ext cx="4572032" cy="3429024"/>
          </a:xfrm>
          <a:prstGeom prst="rect">
            <a:avLst/>
          </a:prstGeom>
          <a:ln>
            <a:noFill/>
          </a:ln>
          <a:effectLst>
            <a:softEdge rad="112500"/>
          </a:effectLst>
        </p:spPr>
      </p:pic>
    </p:spTree>
  </p:cSld>
  <p:clrMapOvr>
    <a:masterClrMapping/>
  </p:clrMapOvr>
  <p:transition>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71472" y="642918"/>
            <a:ext cx="5500726"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ABSORPCIA</a:t>
            </a:r>
          </a:p>
        </p:txBody>
      </p:sp>
      <p:sp>
        <p:nvSpPr>
          <p:cNvPr id="3" name="BlokTextu 2"/>
          <p:cNvSpPr txBox="1"/>
          <p:nvPr/>
        </p:nvSpPr>
        <p:spPr>
          <a:xfrm>
            <a:off x="500034" y="1643050"/>
            <a:ext cx="8143932" cy="4801314"/>
          </a:xfrm>
          <a:prstGeom prst="rect">
            <a:avLst/>
          </a:prstGeom>
          <a:noFill/>
        </p:spPr>
        <p:txBody>
          <a:bodyPr wrap="square" rtlCol="0">
            <a:spAutoFit/>
          </a:bodyPr>
          <a:lstStyle/>
          <a:p>
            <a:pPr algn="just">
              <a:buFont typeface="Wingdings" pitchFamily="2" charset="2"/>
              <a:buChar char="Ø"/>
            </a:pPr>
            <a:r>
              <a:rPr lang="sk-SK" sz="2400" b="1" dirty="0" smtClean="0">
                <a:latin typeface="+mj-lt"/>
              </a:rPr>
              <a:t>Absorpcia</a:t>
            </a:r>
            <a:r>
              <a:rPr lang="sk-SK" sz="2400" dirty="0" smtClean="0">
                <a:latin typeface="+mj-lt"/>
              </a:rPr>
              <a:t> v je proces rozpúšťania či pohlcovania plynnej látky v kvapaline alebo pevnej látke, tzv. </a:t>
            </a:r>
            <a:r>
              <a:rPr lang="sk-SK" sz="2400" dirty="0" err="1" smtClean="0">
                <a:latin typeface="+mj-lt"/>
              </a:rPr>
              <a:t>absorbente</a:t>
            </a:r>
            <a:r>
              <a:rPr lang="sk-SK" sz="2400" dirty="0" smtClean="0">
                <a:latin typeface="+mj-lt"/>
              </a:rPr>
              <a:t>. Na rozdiel od adsorpcie, kde je účinný len povrch </a:t>
            </a:r>
            <a:r>
              <a:rPr lang="sk-SK" sz="2400" dirty="0" err="1" smtClean="0">
                <a:latin typeface="+mj-lt"/>
              </a:rPr>
              <a:t>adsorbentu</a:t>
            </a:r>
            <a:r>
              <a:rPr lang="sk-SK" sz="2400" dirty="0" smtClean="0">
                <a:latin typeface="+mj-lt"/>
              </a:rPr>
              <a:t>, je charakteristická tým, že sa rozpúšťaný plyn rozptýli rovnomerne v celom objeme </a:t>
            </a:r>
            <a:r>
              <a:rPr lang="sk-SK" sz="2400" dirty="0" err="1" smtClean="0">
                <a:latin typeface="+mj-lt"/>
              </a:rPr>
              <a:t>absorbentu</a:t>
            </a:r>
            <a:r>
              <a:rPr lang="sk-SK" sz="2400" dirty="0" smtClean="0">
                <a:latin typeface="+mj-lt"/>
              </a:rPr>
              <a:t>.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Absorpcia môže byť vratná alebo nevratná:</a:t>
            </a:r>
          </a:p>
          <a:p>
            <a:pPr algn="just">
              <a:buFont typeface="Wingdings" pitchFamily="2" charset="2"/>
              <a:buChar char="ü"/>
            </a:pPr>
            <a:r>
              <a:rPr lang="sk-SK" sz="2400" b="1" i="1" dirty="0" smtClean="0">
                <a:latin typeface="+mj-lt"/>
              </a:rPr>
              <a:t>vratná</a:t>
            </a:r>
            <a:r>
              <a:rPr lang="sk-SK" sz="2400" b="1" dirty="0" smtClean="0">
                <a:latin typeface="+mj-lt"/>
              </a:rPr>
              <a:t> </a:t>
            </a:r>
            <a:r>
              <a:rPr lang="sk-SK" sz="2400" dirty="0" smtClean="0">
                <a:latin typeface="+mj-lt"/>
              </a:rPr>
              <a:t>je vtedy, ak je plyn v </a:t>
            </a:r>
            <a:r>
              <a:rPr lang="sk-SK" sz="2400" dirty="0" err="1" smtClean="0">
                <a:latin typeface="+mj-lt"/>
              </a:rPr>
              <a:t>absorbente</a:t>
            </a:r>
            <a:r>
              <a:rPr lang="sk-SK" sz="2400" dirty="0" smtClean="0">
                <a:latin typeface="+mj-lt"/>
              </a:rPr>
              <a:t> viazaný len slabými fyzikálnymi väzbami a nedochádza k chemickej reakcií</a:t>
            </a:r>
            <a:r>
              <a:rPr lang="sk-SK" sz="2400" dirty="0">
                <a:latin typeface="+mj-lt"/>
              </a:rPr>
              <a:t> </a:t>
            </a:r>
            <a:r>
              <a:rPr lang="sk-SK" sz="2400" dirty="0" smtClean="0">
                <a:latin typeface="+mj-lt"/>
              </a:rPr>
              <a:t>s </a:t>
            </a:r>
            <a:r>
              <a:rPr lang="sk-SK" sz="2400" dirty="0" err="1" smtClean="0">
                <a:latin typeface="+mj-lt"/>
              </a:rPr>
              <a:t>absorbentom</a:t>
            </a:r>
            <a:endParaRPr lang="sk-SK" sz="2400" dirty="0" smtClean="0">
              <a:latin typeface="+mj-lt"/>
            </a:endParaRPr>
          </a:p>
          <a:p>
            <a:pPr algn="just">
              <a:buFont typeface="Wingdings" pitchFamily="2" charset="2"/>
              <a:buChar char="ü"/>
            </a:pPr>
            <a:r>
              <a:rPr lang="sk-SK" sz="2400" b="1" i="1" dirty="0" smtClean="0">
                <a:latin typeface="+mj-lt"/>
              </a:rPr>
              <a:t>nevratná</a:t>
            </a:r>
            <a:r>
              <a:rPr lang="sk-SK" sz="2400" b="1" dirty="0" smtClean="0">
                <a:latin typeface="+mj-lt"/>
              </a:rPr>
              <a:t> </a:t>
            </a:r>
            <a:r>
              <a:rPr lang="sk-SK" sz="2400" dirty="0" smtClean="0">
                <a:latin typeface="+mj-lt"/>
              </a:rPr>
              <a:t>je vtedy, ak dôjde k chemickej reakcii s </a:t>
            </a:r>
            <a:r>
              <a:rPr lang="sk-SK" sz="2400" dirty="0" err="1" smtClean="0">
                <a:latin typeface="+mj-lt"/>
              </a:rPr>
              <a:t>absorbentom</a:t>
            </a:r>
            <a:r>
              <a:rPr lang="sk-SK" sz="2400" dirty="0" smtClean="0">
                <a:latin typeface="+mj-lt"/>
              </a:rPr>
              <a:t> – napr. CO</a:t>
            </a:r>
            <a:r>
              <a:rPr lang="sk-SK" sz="2400" baseline="-25000" dirty="0" smtClean="0">
                <a:latin typeface="+mj-lt"/>
              </a:rPr>
              <a:t>2</a:t>
            </a:r>
            <a:r>
              <a:rPr lang="sk-SK" sz="2400" dirty="0" smtClean="0">
                <a:latin typeface="+mj-lt"/>
              </a:rPr>
              <a:t> + </a:t>
            </a:r>
            <a:r>
              <a:rPr lang="sk-SK" sz="2400" dirty="0" err="1" smtClean="0">
                <a:latin typeface="+mj-lt"/>
              </a:rPr>
              <a:t>Ca</a:t>
            </a:r>
            <a:r>
              <a:rPr lang="sk-SK" sz="2400" dirty="0" smtClean="0">
                <a:latin typeface="+mj-lt"/>
              </a:rPr>
              <a:t> (OH)</a:t>
            </a:r>
            <a:r>
              <a:rPr lang="sk-SK" sz="2400" baseline="-25000" dirty="0" smtClean="0">
                <a:latin typeface="+mj-lt"/>
              </a:rPr>
              <a:t>2</a:t>
            </a:r>
            <a:r>
              <a:rPr lang="sk-SK" sz="2400" dirty="0" smtClean="0">
                <a:latin typeface="+mj-lt"/>
              </a:rPr>
              <a:t> → CaCO</a:t>
            </a:r>
            <a:r>
              <a:rPr lang="sk-SK" sz="2400" baseline="-25000" dirty="0" smtClean="0">
                <a:latin typeface="+mj-lt"/>
              </a:rPr>
              <a:t>3</a:t>
            </a:r>
            <a:r>
              <a:rPr lang="sk-SK" sz="2400" dirty="0" smtClean="0">
                <a:latin typeface="+mj-lt"/>
              </a:rPr>
              <a:t> + H</a:t>
            </a:r>
            <a:r>
              <a:rPr lang="sk-SK" sz="2400" baseline="-25000" dirty="0" smtClean="0">
                <a:latin typeface="+mj-lt"/>
              </a:rPr>
              <a:t>2</a:t>
            </a:r>
            <a:r>
              <a:rPr lang="sk-SK" sz="2400" dirty="0" smtClean="0">
                <a:latin typeface="+mj-lt"/>
              </a:rPr>
              <a:t>O</a:t>
            </a:r>
          </a:p>
          <a:p>
            <a:endParaRPr lang="sk-SK" dirty="0"/>
          </a:p>
        </p:txBody>
      </p:sp>
    </p:spTree>
  </p:cSld>
  <p:clrMapOvr>
    <a:masterClrMapping/>
  </p:clrMapOvr>
  <p:transition>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571472" y="714356"/>
            <a:ext cx="5572164"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ABSORBÉRY</a:t>
            </a:r>
          </a:p>
        </p:txBody>
      </p:sp>
      <p:pic>
        <p:nvPicPr>
          <p:cNvPr id="35842" name="Picture 2" descr="http://www.co2crc.com.au/images/imagelibrary/cap_diag/solvent_absorption_media.jpg"/>
          <p:cNvPicPr>
            <a:picLocks noChangeAspect="1" noChangeArrowheads="1"/>
          </p:cNvPicPr>
          <p:nvPr/>
        </p:nvPicPr>
        <p:blipFill>
          <a:blip r:embed="rId2" cstate="print"/>
          <a:srcRect/>
          <a:stretch>
            <a:fillRect/>
          </a:stretch>
        </p:blipFill>
        <p:spPr bwMode="auto">
          <a:xfrm>
            <a:off x="0" y="1844824"/>
            <a:ext cx="6396428" cy="4457085"/>
          </a:xfrm>
          <a:prstGeom prst="rect">
            <a:avLst/>
          </a:prstGeom>
          <a:noFill/>
        </p:spPr>
      </p:pic>
      <p:pic>
        <p:nvPicPr>
          <p:cNvPr id="17410" name="Picture 2" descr="Series 5000 packed tower scrubbers meet the most demanding requirements -  PROCESSWEST Magazine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30" y="2196940"/>
            <a:ext cx="2762250" cy="3752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42910" y="714356"/>
            <a:ext cx="5072098"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ADSORPCIA</a:t>
            </a:r>
          </a:p>
        </p:txBody>
      </p:sp>
      <p:sp>
        <p:nvSpPr>
          <p:cNvPr id="5" name="BlokTextu 4"/>
          <p:cNvSpPr txBox="1"/>
          <p:nvPr/>
        </p:nvSpPr>
        <p:spPr>
          <a:xfrm>
            <a:off x="642910" y="1500174"/>
            <a:ext cx="8072494" cy="4524315"/>
          </a:xfrm>
          <a:prstGeom prst="rect">
            <a:avLst/>
          </a:prstGeom>
          <a:noFill/>
        </p:spPr>
        <p:txBody>
          <a:bodyPr wrap="square" rtlCol="0">
            <a:spAutoFit/>
          </a:bodyPr>
          <a:lstStyle/>
          <a:p>
            <a:pPr algn="just">
              <a:buFont typeface="Wingdings" pitchFamily="2" charset="2"/>
              <a:buChar char="Ø"/>
            </a:pPr>
            <a:r>
              <a:rPr lang="sk-SK" sz="2400" dirty="0" smtClean="0">
                <a:latin typeface="+mj-lt"/>
              </a:rPr>
              <a:t>Adsorpcia je heterogénna reakcia, pri ktorej sa molekuly plynu (</a:t>
            </a:r>
            <a:r>
              <a:rPr lang="sk-SK" sz="2400" dirty="0" err="1" smtClean="0">
                <a:latin typeface="+mj-lt"/>
              </a:rPr>
              <a:t>adsorbát</a:t>
            </a:r>
            <a:r>
              <a:rPr lang="sk-SK" sz="2400" dirty="0" smtClean="0">
                <a:latin typeface="+mj-lt"/>
              </a:rPr>
              <a:t>) zachytávajú na pevnom povrchu (</a:t>
            </a:r>
            <a:r>
              <a:rPr lang="sk-SK" sz="2400" dirty="0" err="1" smtClean="0">
                <a:latin typeface="+mj-lt"/>
              </a:rPr>
              <a:t>adsorbent</a:t>
            </a:r>
            <a:r>
              <a:rPr lang="sk-SK" sz="2400" dirty="0" smtClean="0">
                <a:latin typeface="+mj-lt"/>
              </a:rPr>
              <a:t>), ktorý uprednostňuje určité látky pred inými, a tak ich odstraňuje z výtokových prúdov.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Sily, ktorými sa látka zachytáva, majú fyzikálnu alebo chemickú povahu. Ak je povrch pokrytý takmer na 100 %, adsorbovaný materiál sa </a:t>
            </a:r>
            <a:r>
              <a:rPr lang="sk-SK" sz="2400" dirty="0" err="1" smtClean="0">
                <a:latin typeface="+mj-lt"/>
              </a:rPr>
              <a:t>desorbuje</a:t>
            </a:r>
            <a:r>
              <a:rPr lang="sk-SK" sz="2400" dirty="0" smtClean="0">
                <a:latin typeface="+mj-lt"/>
              </a:rPr>
              <a:t> ako súčasť obnovovania </a:t>
            </a:r>
            <a:r>
              <a:rPr lang="sk-SK" sz="2400" dirty="0" err="1" smtClean="0">
                <a:latin typeface="+mj-lt"/>
              </a:rPr>
              <a:t>adsorbenta</a:t>
            </a:r>
            <a:r>
              <a:rPr lang="sk-SK" sz="2400" dirty="0" smtClean="0">
                <a:latin typeface="+mj-lt"/>
              </a:rPr>
              <a:t>.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err="1" smtClean="0">
                <a:latin typeface="+mj-lt"/>
              </a:rPr>
              <a:t>Desorpcia</a:t>
            </a:r>
            <a:r>
              <a:rPr lang="sk-SK" sz="2400" dirty="0" smtClean="0">
                <a:latin typeface="+mj-lt"/>
              </a:rPr>
              <a:t> je opakom adsorpcie. Pri nej prechádza hmota z pevnej látky do plynnej fázy.</a:t>
            </a:r>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00034" y="714356"/>
            <a:ext cx="492922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ADSORBÉRY</a:t>
            </a:r>
          </a:p>
        </p:txBody>
      </p:sp>
      <p:pic>
        <p:nvPicPr>
          <p:cNvPr id="37890" name="Picture 2" descr="http://www.co2crc.com.au/images/imagelibrary/cap_diag/principles_of_adsorption_media.jpg"/>
          <p:cNvPicPr>
            <a:picLocks noChangeAspect="1" noChangeArrowheads="1"/>
          </p:cNvPicPr>
          <p:nvPr/>
        </p:nvPicPr>
        <p:blipFill>
          <a:blip r:embed="rId2" cstate="print"/>
          <a:srcRect/>
          <a:stretch>
            <a:fillRect/>
          </a:stretch>
        </p:blipFill>
        <p:spPr bwMode="auto">
          <a:xfrm>
            <a:off x="1071538" y="1274218"/>
            <a:ext cx="6858048" cy="5422964"/>
          </a:xfrm>
          <a:prstGeom prst="rect">
            <a:avLst/>
          </a:prstGeom>
          <a:noFill/>
        </p:spPr>
      </p:pic>
    </p:spTree>
  </p:cSld>
  <p:clrMapOvr>
    <a:masterClrMapping/>
  </p:clrMapOvr>
  <p:transition>
    <p:pull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357158" y="714356"/>
            <a:ext cx="7643866"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MEMBRÁNOVÁ SEPARÁCIA</a:t>
            </a:r>
          </a:p>
        </p:txBody>
      </p:sp>
      <p:sp>
        <p:nvSpPr>
          <p:cNvPr id="5" name="BlokTextu 4"/>
          <p:cNvSpPr txBox="1"/>
          <p:nvPr/>
        </p:nvSpPr>
        <p:spPr>
          <a:xfrm>
            <a:off x="428596" y="1857364"/>
            <a:ext cx="8143932" cy="3416320"/>
          </a:xfrm>
          <a:prstGeom prst="rect">
            <a:avLst/>
          </a:prstGeom>
          <a:noFill/>
        </p:spPr>
        <p:txBody>
          <a:bodyPr wrap="square" rtlCol="0">
            <a:spAutoFit/>
          </a:bodyPr>
          <a:lstStyle/>
          <a:p>
            <a:pPr algn="just">
              <a:buFont typeface="Wingdings" pitchFamily="2" charset="2"/>
              <a:buChar char="Ø"/>
            </a:pPr>
            <a:r>
              <a:rPr lang="sk-SK" sz="2400" dirty="0" smtClean="0">
                <a:latin typeface="+mj-lt"/>
              </a:rPr>
              <a:t>Membránová separácia plynov je založená na selektívnej (výberovej) priepustnosti organických pár pri ich prechode membránou. Organické výpary majú oveľa vyššiu priepustnosť (10- až 100-krát) ako kyslík, dusík, vodík alebo oxid uhličitý.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Prúd odpadového plynu sa stlačí a prechádza cez polopriepustnú membránu. Používajú sa neporézne polymérové membrány, pričom nastáva separácia rozpúšťaním a difúziou v membráne. </a:t>
            </a:r>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00034" y="642918"/>
            <a:ext cx="814393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PRINCÍP MEMBRÁNOVEJ SEPARÁCIE</a:t>
            </a:r>
          </a:p>
        </p:txBody>
      </p:sp>
      <p:pic>
        <p:nvPicPr>
          <p:cNvPr id="39938" name="Picture 2" descr="http://permselect.com/files/images/webmodule2.jpg"/>
          <p:cNvPicPr>
            <a:picLocks noChangeAspect="1" noChangeArrowheads="1"/>
          </p:cNvPicPr>
          <p:nvPr/>
        </p:nvPicPr>
        <p:blipFill rotWithShape="1">
          <a:blip r:embed="rId2" cstate="print"/>
          <a:srcRect l="5600"/>
          <a:stretch/>
        </p:blipFill>
        <p:spPr bwMode="auto">
          <a:xfrm>
            <a:off x="0" y="1480677"/>
            <a:ext cx="6069380" cy="4989231"/>
          </a:xfrm>
          <a:prstGeom prst="rect">
            <a:avLst/>
          </a:prstGeom>
          <a:noFill/>
        </p:spPr>
      </p:pic>
      <p:pic>
        <p:nvPicPr>
          <p:cNvPr id="18436" name="Picture 4" descr="Microfiltration Pilot / Lab Scale Systems - Buy Ceramic Membrane  Experimental Equipment,Microfiltration Pilot / Lab Scale Systems,Ceramic  Membrane Filtration Equipment Product on Alibaba.com"/>
          <p:cNvPicPr>
            <a:picLocks noChangeAspect="1" noChangeArrowheads="1"/>
          </p:cNvPicPr>
          <p:nvPr/>
        </p:nvPicPr>
        <p:blipFill rotWithShape="1">
          <a:blip r:embed="rId3">
            <a:extLst>
              <a:ext uri="{28A0092B-C50C-407E-A947-70E740481C1C}">
                <a14:useLocalDpi xmlns:a14="http://schemas.microsoft.com/office/drawing/2010/main" val="0"/>
              </a:ext>
            </a:extLst>
          </a:blip>
          <a:srcRect l="28559" t="12337" r="28098" b="13071"/>
          <a:stretch/>
        </p:blipFill>
        <p:spPr bwMode="auto">
          <a:xfrm>
            <a:off x="6031286" y="1177036"/>
            <a:ext cx="3096345" cy="5328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28596" y="714356"/>
            <a:ext cx="6643734"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KATALYTICKÉ ČISTENIE PLYNOV</a:t>
            </a:r>
          </a:p>
        </p:txBody>
      </p:sp>
      <p:sp>
        <p:nvSpPr>
          <p:cNvPr id="3" name="BlokTextu 2"/>
          <p:cNvSpPr txBox="1"/>
          <p:nvPr/>
        </p:nvSpPr>
        <p:spPr>
          <a:xfrm>
            <a:off x="428596" y="1357298"/>
            <a:ext cx="8215370" cy="5632311"/>
          </a:xfrm>
          <a:prstGeom prst="rect">
            <a:avLst/>
          </a:prstGeom>
          <a:noFill/>
        </p:spPr>
        <p:txBody>
          <a:bodyPr wrap="square" rtlCol="0">
            <a:spAutoFit/>
          </a:bodyPr>
          <a:lstStyle/>
          <a:p>
            <a:pPr algn="just">
              <a:buFont typeface="Wingdings" pitchFamily="2" charset="2"/>
              <a:buChar char="Ø"/>
            </a:pPr>
            <a:r>
              <a:rPr lang="sk-SK" sz="2400" dirty="0" smtClean="0">
                <a:latin typeface="+mj-lt"/>
              </a:rPr>
              <a:t>Zariadenia na katalytickú oxidáciu pracujú na veľmi podobnom princípe ako pri tepelnej oxidácii. Hlavný rozdiel je v tom, že plyn po prechode plameňom prechádza cez katalyzátor.</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Katalytická oxidácia sa používa na redukciu emisií z rozličných stacionárnych zdrojov. Hlavným zdrojom emisií sú prchavé organické látky z vyparovania rozpúšťadiel.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Katalytická oxidácia sa používa v mnohých oblastiach priemyslu:</a:t>
            </a:r>
          </a:p>
          <a:p>
            <a:pPr algn="just">
              <a:buFont typeface="Wingdings" pitchFamily="2" charset="2"/>
              <a:buChar char="ü"/>
            </a:pPr>
            <a:r>
              <a:rPr lang="sk-SK" sz="2400" dirty="0">
                <a:latin typeface="+mj-lt"/>
              </a:rPr>
              <a:t> </a:t>
            </a:r>
            <a:r>
              <a:rPr lang="sk-SK" sz="2400" dirty="0" smtClean="0">
                <a:latin typeface="+mj-lt"/>
              </a:rPr>
              <a:t>stanice prekládky ropy, výrobné výpusty v priemysle</a:t>
            </a:r>
          </a:p>
          <a:p>
            <a:pPr algn="just"/>
            <a:r>
              <a:rPr lang="sk-SK" sz="2400" dirty="0" smtClean="0">
                <a:latin typeface="+mj-lt"/>
              </a:rPr>
              <a:t>    vyrábajúcom syntetické organické chemikálie,</a:t>
            </a:r>
          </a:p>
          <a:p>
            <a:pPr algn="just">
              <a:buFont typeface="Wingdings" pitchFamily="2" charset="2"/>
              <a:buChar char="ü"/>
            </a:pPr>
            <a:r>
              <a:rPr lang="sk-SK" sz="2400" dirty="0" smtClean="0">
                <a:latin typeface="+mj-lt"/>
              </a:rPr>
              <a:t>výroba gumených produktov a polymérov,</a:t>
            </a:r>
          </a:p>
          <a:p>
            <a:pPr algn="just">
              <a:buFont typeface="Wingdings" pitchFamily="2" charset="2"/>
              <a:buChar char="ü"/>
            </a:pPr>
            <a:r>
              <a:rPr lang="sk-SK" sz="2400" dirty="0" smtClean="0">
                <a:latin typeface="+mj-lt"/>
              </a:rPr>
              <a:t>výroba polyetylénu, polystyrénu a polyesterovej živice.</a:t>
            </a:r>
          </a:p>
          <a:p>
            <a:pPr algn="just"/>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00034" y="714356"/>
            <a:ext cx="6533712" cy="707886"/>
          </a:xfrm>
          <a:prstGeom prst="rect">
            <a:avLst/>
          </a:prstGeom>
        </p:spPr>
        <p:txBody>
          <a:bodyPr wrap="none">
            <a:spAutoFit/>
          </a:bodyPr>
          <a:lstStyle/>
          <a:p>
            <a:r>
              <a:rPr lang="sk-SK" sz="4000" dirty="0">
                <a:effectLst>
                  <a:outerShdw blurRad="38100" dist="38100" dir="2700000" algn="tl">
                    <a:srgbClr val="000000">
                      <a:alpha val="43137"/>
                    </a:srgbClr>
                  </a:outerShdw>
                </a:effectLst>
                <a:latin typeface="+mj-lt"/>
              </a:rPr>
              <a:t>KATALYTICKÉ ČISTENIE PLYNOV</a:t>
            </a:r>
          </a:p>
        </p:txBody>
      </p:sp>
      <p:pic>
        <p:nvPicPr>
          <p:cNvPr id="44034" name="Picture 2" descr="http://www.sick.com/group/EN/home/solutions/industries/power_plant/PublishingImages/Scheme_Power_plant.jpg"/>
          <p:cNvPicPr>
            <a:picLocks noChangeAspect="1" noChangeArrowheads="1"/>
          </p:cNvPicPr>
          <p:nvPr/>
        </p:nvPicPr>
        <p:blipFill>
          <a:blip r:embed="rId2" cstate="print"/>
          <a:srcRect t="13888"/>
          <a:stretch>
            <a:fillRect/>
          </a:stretch>
        </p:blipFill>
        <p:spPr bwMode="auto">
          <a:xfrm>
            <a:off x="642910" y="1571612"/>
            <a:ext cx="7643866" cy="4429523"/>
          </a:xfrm>
          <a:prstGeom prst="rect">
            <a:avLst/>
          </a:prstGeom>
          <a:noFill/>
        </p:spPr>
      </p:pic>
    </p:spTree>
  </p:cSld>
  <p:clrMapOvr>
    <a:masterClrMapping/>
  </p:clrMapOvr>
  <p:transition>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500034" y="714356"/>
            <a:ext cx="6533712" cy="707886"/>
          </a:xfrm>
          <a:prstGeom prst="rect">
            <a:avLst/>
          </a:prstGeom>
        </p:spPr>
        <p:txBody>
          <a:bodyPr wrap="none">
            <a:spAutoFit/>
          </a:bodyPr>
          <a:lstStyle/>
          <a:p>
            <a:r>
              <a:rPr lang="sk-SK" sz="4000" dirty="0">
                <a:effectLst>
                  <a:outerShdw blurRad="38100" dist="38100" dir="2700000" algn="tl">
                    <a:srgbClr val="000000">
                      <a:alpha val="43137"/>
                    </a:srgbClr>
                  </a:outerShdw>
                </a:effectLst>
                <a:latin typeface="+mj-lt"/>
              </a:rPr>
              <a:t>KATALYTICKÉ ČISTENIE PLYNOV</a:t>
            </a:r>
          </a:p>
        </p:txBody>
      </p:sp>
      <p:pic>
        <p:nvPicPr>
          <p:cNvPr id="19458" name="Picture 2" descr="Catalytic Gas Cleaning - EWK Umwelttechnik - Innovative Environmental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36826"/>
            <a:ext cx="6851223" cy="513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47100"/>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42910" y="1785926"/>
            <a:ext cx="8001056" cy="4431983"/>
          </a:xfrm>
          <a:prstGeom prst="rect">
            <a:avLst/>
          </a:prstGeom>
          <a:noFill/>
        </p:spPr>
        <p:txBody>
          <a:bodyPr wrap="square" rtlCol="0">
            <a:spAutoFit/>
          </a:bodyPr>
          <a:lstStyle/>
          <a:p>
            <a:pPr algn="just">
              <a:buFont typeface="Wingdings" pitchFamily="2" charset="2"/>
              <a:buChar char="Ø"/>
            </a:pPr>
            <a:r>
              <a:rPr lang="sk-SK" sz="2400" b="1" i="1" dirty="0" err="1" smtClean="0">
                <a:latin typeface="+mj-lt"/>
              </a:rPr>
              <a:t>Troposféra</a:t>
            </a:r>
            <a:r>
              <a:rPr lang="sk-SK" sz="2400" dirty="0" smtClean="0">
                <a:latin typeface="+mj-lt"/>
              </a:rPr>
              <a:t> (z gréckeho </a:t>
            </a:r>
            <a:r>
              <a:rPr lang="sk-SK" sz="2400" dirty="0" err="1" smtClean="0">
                <a:latin typeface="+mj-lt"/>
              </a:rPr>
              <a:t>tropos</a:t>
            </a:r>
            <a:r>
              <a:rPr lang="sk-SK" sz="2400" dirty="0" smtClean="0">
                <a:latin typeface="+mj-lt"/>
              </a:rPr>
              <a:t> – zmena) je najbližšou, a tým pre život najdôležitejšou časťou atmosféry.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Siaha od povrchu Zeme do výšky 8 – 17 km (v závislosti od zemepisnej šírky a od ročného obdobia).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Najmenšiu výšku dosahuje v zimnom období nad pólmi a najväčšiu v letnom období nad rovníkom.</a:t>
            </a:r>
          </a:p>
          <a:p>
            <a:pPr algn="just">
              <a:buFont typeface="Wingdings" pitchFamily="2" charset="2"/>
              <a:buChar char="Ø"/>
            </a:pPr>
            <a:endParaRPr lang="sk-SK" sz="2400" dirty="0">
              <a:latin typeface="+mj-lt"/>
            </a:endParaRPr>
          </a:p>
          <a:p>
            <a:pPr algn="just">
              <a:buFont typeface="Wingdings" pitchFamily="2" charset="2"/>
              <a:buChar char="Ø"/>
            </a:pPr>
            <a:r>
              <a:rPr lang="sk-SK" sz="2400" dirty="0">
                <a:latin typeface="+mj-lt"/>
              </a:rPr>
              <a:t>Nad </a:t>
            </a:r>
            <a:r>
              <a:rPr lang="sk-SK" sz="2400" dirty="0" err="1">
                <a:latin typeface="+mj-lt"/>
              </a:rPr>
              <a:t>troposférou</a:t>
            </a:r>
            <a:r>
              <a:rPr lang="sk-SK" sz="2400" dirty="0">
                <a:latin typeface="+mj-lt"/>
              </a:rPr>
              <a:t> sa teplota vzduchu v úzkej oblasti  stabilizuje (</a:t>
            </a:r>
            <a:r>
              <a:rPr lang="sk-SK" sz="2400" dirty="0" err="1">
                <a:latin typeface="+mj-lt"/>
              </a:rPr>
              <a:t>tropopauza</a:t>
            </a:r>
            <a:r>
              <a:rPr lang="sk-SK" sz="2400" dirty="0">
                <a:latin typeface="+mj-lt"/>
              </a:rPr>
              <a:t>) a nad ňou začína stúpať.</a:t>
            </a:r>
          </a:p>
          <a:p>
            <a:endParaRPr lang="sk-SK" dirty="0"/>
          </a:p>
        </p:txBody>
      </p:sp>
      <p:sp>
        <p:nvSpPr>
          <p:cNvPr id="3" name="BlokTextu 2"/>
          <p:cNvSpPr txBox="1"/>
          <p:nvPr/>
        </p:nvSpPr>
        <p:spPr>
          <a:xfrm>
            <a:off x="785786" y="571480"/>
            <a:ext cx="5572164"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TROPOSFÉRA</a:t>
            </a:r>
          </a:p>
        </p:txBody>
      </p:sp>
    </p:spTree>
  </p:cSld>
  <p:clrMapOvr>
    <a:masterClrMapping/>
  </p:clrMapOvr>
  <p:transition>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323528" y="620688"/>
            <a:ext cx="8454815"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ZÁKLADNÉ POJMY OCHRANY OVZDUŠIA</a:t>
            </a:r>
            <a:endParaRPr lang="sk-SK" sz="4000" dirty="0">
              <a:effectLst>
                <a:outerShdw blurRad="38100" dist="38100" dir="2700000" algn="tl">
                  <a:srgbClr val="000000">
                    <a:alpha val="43137"/>
                  </a:srgbClr>
                </a:outerShdw>
              </a:effectLst>
              <a:latin typeface="+mj-lt"/>
            </a:endParaRPr>
          </a:p>
        </p:txBody>
      </p:sp>
      <p:sp>
        <p:nvSpPr>
          <p:cNvPr id="3" name="BlokTextu 2"/>
          <p:cNvSpPr txBox="1"/>
          <p:nvPr/>
        </p:nvSpPr>
        <p:spPr>
          <a:xfrm>
            <a:off x="467544" y="1318022"/>
            <a:ext cx="8208912" cy="5539978"/>
          </a:xfrm>
          <a:prstGeom prst="rect">
            <a:avLst/>
          </a:prstGeom>
          <a:noFill/>
        </p:spPr>
        <p:txBody>
          <a:bodyPr wrap="square" rtlCol="0">
            <a:spAutoFit/>
          </a:bodyPr>
          <a:lstStyle/>
          <a:p>
            <a:pPr algn="just"/>
            <a:r>
              <a:rPr lang="sk-SK" sz="2400" b="1" dirty="0" smtClean="0">
                <a:latin typeface="+mj-lt"/>
              </a:rPr>
              <a:t>Znečisťujúca látka </a:t>
            </a:r>
            <a:r>
              <a:rPr lang="sk-SK" sz="2400" dirty="0" smtClean="0">
                <a:latin typeface="+mj-lt"/>
              </a:rPr>
              <a:t>– akákoľvek látka vnesená do ovzdušia, alebo v ňom druhotne vznikajúca, ktorá má alebo môže mať  po fyzikálnej alebo chemickej premene škodlivý vplyv na zdravie človeka, zvierat a životné prostredie. </a:t>
            </a:r>
          </a:p>
          <a:p>
            <a:pPr algn="just"/>
            <a:r>
              <a:rPr lang="sk-SK" sz="2400" b="1" dirty="0" smtClean="0">
                <a:latin typeface="+mj-lt"/>
              </a:rPr>
              <a:t>Emisný limit </a:t>
            </a:r>
            <a:r>
              <a:rPr lang="sk-SK" sz="2400" dirty="0" smtClean="0">
                <a:latin typeface="+mj-lt"/>
              </a:rPr>
              <a:t>– najvyššie prípustné množstvo znečisťujúcich látok vypustených so ovzdušia zo zdroja znečistenia, vyjadrená ako hmotnostná koncentrácia  znečisťujúcej látky v odpadovom plyne (mg/m-3), alebo hmotnostný tok znečisťujúcej látky za jednotku času (t/h).</a:t>
            </a:r>
          </a:p>
          <a:p>
            <a:pPr algn="just"/>
            <a:r>
              <a:rPr lang="sk-SK" sz="2400" b="1" dirty="0" smtClean="0">
                <a:latin typeface="+mj-lt"/>
              </a:rPr>
              <a:t>Emisný strop </a:t>
            </a:r>
            <a:r>
              <a:rPr lang="sk-SK" sz="2400" dirty="0" smtClean="0">
                <a:latin typeface="+mj-lt"/>
              </a:rPr>
              <a:t>– najvyššia prípustná hodnota znečisťujúcej látky, vyjadrená v jednotkách hmotnosti za jeden rok na určitom mieste, podľa normy.</a:t>
            </a:r>
          </a:p>
          <a:p>
            <a:pPr algn="just"/>
            <a:r>
              <a:rPr lang="sk-SK" sz="2400" b="1" dirty="0" smtClean="0">
                <a:latin typeface="+mj-lt"/>
              </a:rPr>
              <a:t>Imisia</a:t>
            </a:r>
            <a:r>
              <a:rPr lang="sk-SK" sz="2400" dirty="0" smtClean="0">
                <a:latin typeface="+mj-lt"/>
              </a:rPr>
              <a:t> – znečistenie ovzdušia, vyjadrené hmotnostnou koncentráciou. </a:t>
            </a:r>
          </a:p>
          <a:p>
            <a:pPr algn="just"/>
            <a:endParaRPr lang="sk-SK" dirty="0"/>
          </a:p>
        </p:txBody>
      </p:sp>
    </p:spTree>
  </p:cSld>
  <p:clrMapOvr>
    <a:masterClrMapping/>
  </p:clrMapOvr>
  <p:transition>
    <p:pull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251520" y="404664"/>
            <a:ext cx="7244804"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LEGISLATÍVA OCHRANY OVZDUŠIA</a:t>
            </a:r>
          </a:p>
        </p:txBody>
      </p:sp>
      <p:sp>
        <p:nvSpPr>
          <p:cNvPr id="3" name="BlokTextu 2"/>
          <p:cNvSpPr txBox="1"/>
          <p:nvPr/>
        </p:nvSpPr>
        <p:spPr>
          <a:xfrm>
            <a:off x="467544" y="1196752"/>
            <a:ext cx="8136904" cy="5909310"/>
          </a:xfrm>
          <a:prstGeom prst="rect">
            <a:avLst/>
          </a:prstGeom>
          <a:noFill/>
        </p:spPr>
        <p:txBody>
          <a:bodyPr wrap="square" rtlCol="0">
            <a:spAutoFit/>
          </a:bodyPr>
          <a:lstStyle/>
          <a:p>
            <a:pPr algn="just"/>
            <a:r>
              <a:rPr lang="sk-SK" sz="2400" dirty="0" smtClean="0">
                <a:latin typeface="+mj-lt"/>
              </a:rPr>
              <a:t>V Slovenskej republike je hlavným predpisom na určovanie kvality ovzdušia zákon číslo </a:t>
            </a:r>
            <a:r>
              <a:rPr lang="sk-SK" sz="2400" b="1" dirty="0" smtClean="0">
                <a:latin typeface="+mj-lt"/>
              </a:rPr>
              <a:t>137/2010 </a:t>
            </a:r>
            <a:r>
              <a:rPr lang="sk-SK" sz="2400" b="1" dirty="0" err="1" smtClean="0">
                <a:latin typeface="+mj-lt"/>
              </a:rPr>
              <a:t>Z.z</a:t>
            </a:r>
            <a:r>
              <a:rPr lang="sk-SK" sz="2400" b="1" dirty="0" smtClean="0">
                <a:latin typeface="+mj-lt"/>
              </a:rPr>
              <a:t>. Zákon o ovzduší. </a:t>
            </a:r>
            <a:r>
              <a:rPr lang="sk-SK" sz="2400" dirty="0" smtClean="0">
                <a:latin typeface="+mj-lt"/>
              </a:rPr>
              <a:t>Tento zákon upravuje:</a:t>
            </a:r>
          </a:p>
          <a:p>
            <a:pPr algn="just"/>
            <a:endParaRPr lang="sk-SK" sz="2400" dirty="0" smtClean="0">
              <a:latin typeface="+mj-lt"/>
            </a:endParaRPr>
          </a:p>
          <a:p>
            <a:pPr algn="just"/>
            <a:r>
              <a:rPr lang="sk-SK" sz="2400" b="1" dirty="0" smtClean="0">
                <a:latin typeface="+mj-lt"/>
              </a:rPr>
              <a:t>a)</a:t>
            </a:r>
            <a:r>
              <a:rPr lang="sk-SK" sz="2400" dirty="0" smtClean="0">
                <a:latin typeface="+mj-lt"/>
              </a:rPr>
              <a:t> cieľ v kvalite ovzdušia, hodnotenie kvality ovzdušia a informovanie verejnosti o kvalite ovzdušia,</a:t>
            </a:r>
          </a:p>
          <a:p>
            <a:pPr algn="just"/>
            <a:r>
              <a:rPr lang="sk-SK" sz="2400" dirty="0" smtClean="0">
                <a:latin typeface="+mj-lt"/>
              </a:rPr>
              <a:t>b) práva a povinnosti osôb pri ochrane ovzdušia pred vnášaním znečisťujúcich látok ľudskou činnosťou a pri obmedzovaní príčin a zmierňovaní následkov znečisťovania ovzdušia,</a:t>
            </a:r>
          </a:p>
          <a:p>
            <a:pPr algn="just"/>
            <a:r>
              <a:rPr lang="sk-SK" sz="2400" b="1" dirty="0" smtClean="0">
                <a:latin typeface="+mj-lt"/>
              </a:rPr>
              <a:t>c)</a:t>
            </a:r>
            <a:r>
              <a:rPr lang="sk-SK" sz="2400" dirty="0" smtClean="0">
                <a:latin typeface="+mj-lt"/>
              </a:rPr>
              <a:t>Osvedčovanie odbornej spôsobilosti a povinnosti oprávnených posudzovateľov pri vyhotovovaní odborných posudkov alebo čiastkových odborných posudkov,</a:t>
            </a:r>
          </a:p>
          <a:p>
            <a:pPr algn="just"/>
            <a:r>
              <a:rPr lang="sk-SK" sz="2400" b="1" dirty="0" smtClean="0">
                <a:latin typeface="+mj-lt"/>
              </a:rPr>
              <a:t>d)</a:t>
            </a:r>
            <a:r>
              <a:rPr lang="sk-SK" sz="2400" dirty="0" smtClean="0">
                <a:latin typeface="+mj-lt"/>
              </a:rPr>
              <a:t> oprávnené merania, kalibrácie, skúšky a inšpekciu zhody,</a:t>
            </a:r>
          </a:p>
          <a:p>
            <a:pPr algn="just"/>
            <a:r>
              <a:rPr lang="sk-SK" sz="2400" b="1" dirty="0" smtClean="0">
                <a:latin typeface="+mj-lt"/>
              </a:rPr>
              <a:t>e)</a:t>
            </a:r>
            <a:r>
              <a:rPr lang="sk-SK" sz="2400" dirty="0" smtClean="0">
                <a:latin typeface="+mj-lt"/>
              </a:rPr>
              <a:t> pôsobnosť orgánov štátnej správy ochrany ovzdušia,</a:t>
            </a:r>
          </a:p>
          <a:p>
            <a:pPr algn="just"/>
            <a:r>
              <a:rPr lang="sk-SK" sz="2400" b="1" dirty="0" smtClean="0">
                <a:latin typeface="+mj-lt"/>
              </a:rPr>
              <a:t>f)</a:t>
            </a:r>
            <a:r>
              <a:rPr lang="sk-SK" sz="2400" dirty="0" smtClean="0">
                <a:latin typeface="+mj-lt"/>
              </a:rPr>
              <a:t> správne delikty v oblasti ochrany ovzdušia.</a:t>
            </a:r>
          </a:p>
          <a:p>
            <a:endParaRPr lang="sk-SK" dirty="0"/>
          </a:p>
        </p:txBody>
      </p:sp>
    </p:spTree>
  </p:cSld>
  <p:clrMapOvr>
    <a:masterClrMapping/>
  </p:clrMapOvr>
  <p:transition>
    <p:pull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23528" y="764704"/>
            <a:ext cx="8640960" cy="5355312"/>
          </a:xfrm>
          <a:prstGeom prst="rect">
            <a:avLst/>
          </a:prstGeom>
          <a:noFill/>
        </p:spPr>
        <p:txBody>
          <a:bodyPr wrap="square" rtlCol="0">
            <a:spAutoFit/>
          </a:bodyPr>
          <a:lstStyle/>
          <a:p>
            <a:r>
              <a:rPr lang="sk-SK" sz="2000" b="1" dirty="0" smtClean="0">
                <a:latin typeface="+mj-lt"/>
              </a:rPr>
              <a:t>Na účely tohto zákona sa rozumie:</a:t>
            </a:r>
          </a:p>
          <a:p>
            <a:endParaRPr lang="sk-SK" dirty="0" smtClean="0">
              <a:latin typeface="+mj-lt"/>
            </a:endParaRPr>
          </a:p>
          <a:p>
            <a:pPr algn="just"/>
            <a:r>
              <a:rPr lang="sk-SK" b="1" dirty="0" smtClean="0">
                <a:latin typeface="+mj-lt"/>
              </a:rPr>
              <a:t>a)</a:t>
            </a:r>
            <a:r>
              <a:rPr lang="sk-SK" dirty="0" smtClean="0">
                <a:latin typeface="+mj-lt"/>
              </a:rPr>
              <a:t> </a:t>
            </a:r>
            <a:r>
              <a:rPr lang="sk-SK" b="1" dirty="0" smtClean="0">
                <a:latin typeface="+mj-lt"/>
              </a:rPr>
              <a:t>ovzduším</a:t>
            </a:r>
            <a:r>
              <a:rPr lang="sk-SK" dirty="0" smtClean="0">
                <a:latin typeface="+mj-lt"/>
              </a:rPr>
              <a:t> okolité ovzdušie v </a:t>
            </a:r>
            <a:r>
              <a:rPr lang="sk-SK" dirty="0" err="1" smtClean="0">
                <a:latin typeface="+mj-lt"/>
              </a:rPr>
              <a:t>troposfére</a:t>
            </a:r>
            <a:r>
              <a:rPr lang="sk-SK" dirty="0" smtClean="0">
                <a:latin typeface="+mj-lt"/>
              </a:rPr>
              <a:t> okrem ovzdušia v pracovných priestoroch podľa osobitného predpisu, do ktorých nemá verejnosť pravidelný prístup,</a:t>
            </a:r>
          </a:p>
          <a:p>
            <a:pPr algn="just"/>
            <a:r>
              <a:rPr lang="sk-SK" b="1" dirty="0" smtClean="0">
                <a:latin typeface="+mj-lt"/>
              </a:rPr>
              <a:t>b)</a:t>
            </a:r>
            <a:r>
              <a:rPr lang="sk-SK" dirty="0" smtClean="0">
                <a:latin typeface="+mj-lt"/>
              </a:rPr>
              <a:t> </a:t>
            </a:r>
            <a:r>
              <a:rPr lang="sk-SK" b="1" dirty="0" smtClean="0">
                <a:latin typeface="+mj-lt"/>
              </a:rPr>
              <a:t>znečisťujúcou látkou </a:t>
            </a:r>
            <a:r>
              <a:rPr lang="sk-SK" dirty="0" smtClean="0">
                <a:latin typeface="+mj-lt"/>
              </a:rPr>
              <a:t>akákoľvek látka vnášaná ľudskou činnosťou priamo alebo nepriamo do ovzdušia, ktorá má alebo môže mať škodlivé účinky na zdravie ľudí alebo životné prostredie, okrem látky, ktorej vnášanie do životného prostredia je upravené osobitným predpisom,</a:t>
            </a:r>
          </a:p>
          <a:p>
            <a:pPr algn="just"/>
            <a:r>
              <a:rPr lang="sk-SK" b="1" dirty="0" smtClean="0">
                <a:latin typeface="+mj-lt"/>
              </a:rPr>
              <a:t>c)</a:t>
            </a:r>
            <a:r>
              <a:rPr lang="sk-SK" dirty="0" smtClean="0">
                <a:latin typeface="+mj-lt"/>
              </a:rPr>
              <a:t> </a:t>
            </a:r>
            <a:r>
              <a:rPr lang="sk-SK" b="1" dirty="0" smtClean="0">
                <a:latin typeface="+mj-lt"/>
              </a:rPr>
              <a:t>stálym meraním </a:t>
            </a:r>
            <a:r>
              <a:rPr lang="sk-SK" dirty="0" smtClean="0">
                <a:latin typeface="+mj-lt"/>
              </a:rPr>
              <a:t>meranie úrovne znečistenia ovzdušia uskutočňované na stálych miestach kontinuálne alebo občasným vzorkovaním, ktoré pri dodržaní cieľov v kvalite údajov určuje úroveň znečistenia ovzdušia,</a:t>
            </a:r>
          </a:p>
          <a:p>
            <a:pPr algn="just"/>
            <a:r>
              <a:rPr lang="sk-SK" b="1" dirty="0" smtClean="0">
                <a:latin typeface="+mj-lt"/>
              </a:rPr>
              <a:t>d)</a:t>
            </a:r>
            <a:r>
              <a:rPr lang="sk-SK" dirty="0" smtClean="0">
                <a:latin typeface="+mj-lt"/>
              </a:rPr>
              <a:t> </a:t>
            </a:r>
            <a:r>
              <a:rPr lang="sk-SK" b="1" dirty="0" smtClean="0">
                <a:latin typeface="+mj-lt"/>
              </a:rPr>
              <a:t>indikatívnym meraním </a:t>
            </a:r>
            <a:r>
              <a:rPr lang="sk-SK" dirty="0" smtClean="0">
                <a:latin typeface="+mj-lt"/>
              </a:rPr>
              <a:t>meranie, ktoré spĺňa ciele v kvalite údajov, ktoré sú menej prísne ako tie, ktoré sa vyžadujú pre stále merania,</a:t>
            </a:r>
          </a:p>
          <a:p>
            <a:pPr algn="just"/>
            <a:r>
              <a:rPr lang="sk-SK" b="1" dirty="0" smtClean="0">
                <a:latin typeface="+mj-lt"/>
              </a:rPr>
              <a:t>e)</a:t>
            </a:r>
            <a:r>
              <a:rPr lang="sk-SK" dirty="0" smtClean="0">
                <a:latin typeface="+mj-lt"/>
              </a:rPr>
              <a:t> </a:t>
            </a:r>
            <a:r>
              <a:rPr lang="sk-SK" b="1" dirty="0" smtClean="0">
                <a:latin typeface="+mj-lt"/>
              </a:rPr>
              <a:t>prevádzkovateľom zdroja znečisťovania ovzdušia </a:t>
            </a:r>
            <a:r>
              <a:rPr lang="sk-SK" dirty="0" smtClean="0">
                <a:latin typeface="+mj-lt"/>
              </a:rPr>
              <a:t>osoba, ktorá má právo prevádzkovať alebo riadiť zdroj znečisťovania ovzdušia,</a:t>
            </a:r>
          </a:p>
          <a:p>
            <a:pPr algn="just"/>
            <a:r>
              <a:rPr lang="sk-SK" b="1" dirty="0" smtClean="0">
                <a:latin typeface="+mj-lt"/>
              </a:rPr>
              <a:t>f)</a:t>
            </a:r>
            <a:r>
              <a:rPr lang="sk-SK" dirty="0">
                <a:latin typeface="+mj-lt"/>
              </a:rPr>
              <a:t> </a:t>
            </a:r>
            <a:r>
              <a:rPr lang="sk-SK" b="1" dirty="0" smtClean="0">
                <a:latin typeface="+mj-lt"/>
              </a:rPr>
              <a:t>emisiou</a:t>
            </a:r>
            <a:r>
              <a:rPr lang="sk-SK" dirty="0" smtClean="0">
                <a:latin typeface="+mj-lt"/>
              </a:rPr>
              <a:t> každé priame alebo nepriame vypustenie znečisťujúcej látky do ovzdušia,</a:t>
            </a:r>
          </a:p>
          <a:p>
            <a:pPr algn="just"/>
            <a:r>
              <a:rPr lang="sk-SK" b="1" dirty="0" smtClean="0">
                <a:latin typeface="+mj-lt"/>
              </a:rPr>
              <a:t>g)</a:t>
            </a:r>
            <a:r>
              <a:rPr lang="sk-SK" dirty="0">
                <a:latin typeface="+mj-lt"/>
              </a:rPr>
              <a:t> </a:t>
            </a:r>
            <a:r>
              <a:rPr lang="sk-SK" b="1" dirty="0" smtClean="0">
                <a:latin typeface="+mj-lt"/>
              </a:rPr>
              <a:t>spaľovňou odpadov </a:t>
            </a:r>
            <a:r>
              <a:rPr lang="sk-SK" dirty="0" smtClean="0">
                <a:latin typeface="+mj-lt"/>
              </a:rPr>
              <a:t>stacionárne technické zariadenie alebo mobilné technické zariadenie, ktoré slúži na tepelnú úpravu odpadov</a:t>
            </a:r>
          </a:p>
          <a:p>
            <a:endParaRPr lang="sk-SK" dirty="0"/>
          </a:p>
        </p:txBody>
      </p:sp>
    </p:spTree>
  </p:cSld>
  <p:clrMapOvr>
    <a:masterClrMapping/>
  </p:clrMapOvr>
  <p:transition>
    <p:pull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67544" y="692696"/>
            <a:ext cx="8280920" cy="5663089"/>
          </a:xfrm>
          <a:prstGeom prst="rect">
            <a:avLst/>
          </a:prstGeom>
          <a:noFill/>
        </p:spPr>
        <p:txBody>
          <a:bodyPr wrap="square" rtlCol="0">
            <a:spAutoFit/>
          </a:bodyPr>
          <a:lstStyle/>
          <a:p>
            <a:r>
              <a:rPr lang="sk-SK" dirty="0" smtClean="0">
                <a:latin typeface="+mj-lt"/>
              </a:rPr>
              <a:t> </a:t>
            </a:r>
            <a:r>
              <a:rPr lang="sk-SK" sz="2000" b="1" dirty="0" smtClean="0">
                <a:latin typeface="+mj-lt"/>
              </a:rPr>
              <a:t>Zdroj znečisťovania ovzdušia podľa zákona je:</a:t>
            </a:r>
            <a:endParaRPr lang="sk-SK" b="1" dirty="0" smtClean="0">
              <a:latin typeface="+mj-lt"/>
            </a:endParaRPr>
          </a:p>
          <a:p>
            <a:endParaRPr lang="sk-SK" dirty="0" smtClean="0">
              <a:latin typeface="+mj-lt"/>
            </a:endParaRPr>
          </a:p>
          <a:p>
            <a:pPr algn="just"/>
            <a:r>
              <a:rPr lang="sk-SK" b="1" dirty="0" smtClean="0">
                <a:latin typeface="+mj-lt"/>
              </a:rPr>
              <a:t>a)</a:t>
            </a:r>
            <a:r>
              <a:rPr lang="sk-SK" dirty="0" smtClean="0">
                <a:latin typeface="+mj-lt"/>
              </a:rPr>
              <a:t> </a:t>
            </a:r>
            <a:r>
              <a:rPr lang="sk-SK" b="1" dirty="0" smtClean="0">
                <a:latin typeface="+mj-lt"/>
              </a:rPr>
              <a:t>stacionárny zdroj, </a:t>
            </a:r>
            <a:r>
              <a:rPr lang="sk-SK" dirty="0" smtClean="0">
                <a:latin typeface="+mj-lt"/>
              </a:rPr>
              <a:t>ktorým je technologický celok, sklad alebo skládka palív, surovín a produktov, skládka odpadov, lom alebo iná plocha s možnosťou zaparenia, horenia alebo úletu znečisťujúcich látok alebo iná stavba, objekt, zariadenie a činnosť, ktorá znečisťuje alebo môže znečisťovať ovzdušie; vymedzený je ako súhrn všetkých zariadení a činností v rámci funkčného celku a priestorového celku,</a:t>
            </a:r>
          </a:p>
          <a:p>
            <a:pPr algn="just"/>
            <a:r>
              <a:rPr lang="sk-SK" b="1" dirty="0" smtClean="0">
                <a:latin typeface="+mj-lt"/>
              </a:rPr>
              <a:t>b)</a:t>
            </a:r>
            <a:r>
              <a:rPr lang="sk-SK" dirty="0" smtClean="0">
                <a:latin typeface="+mj-lt"/>
              </a:rPr>
              <a:t> </a:t>
            </a:r>
            <a:r>
              <a:rPr lang="sk-SK" b="1" dirty="0" smtClean="0">
                <a:latin typeface="+mj-lt"/>
              </a:rPr>
              <a:t>mobilný zdroj</a:t>
            </a:r>
            <a:r>
              <a:rPr lang="sk-SK" dirty="0" smtClean="0">
                <a:latin typeface="+mj-lt"/>
              </a:rPr>
              <a:t>, ktorým je pohyblivé zariadenie so spaľovacím motorom alebo iným hnacím motorom, ktorý znečisťuje ovzdušie.</a:t>
            </a:r>
          </a:p>
          <a:p>
            <a:pPr algn="just"/>
            <a:endParaRPr lang="sk-SK" dirty="0" smtClean="0">
              <a:latin typeface="+mj-lt"/>
            </a:endParaRPr>
          </a:p>
          <a:p>
            <a:pPr algn="just"/>
            <a:r>
              <a:rPr lang="sk-SK" dirty="0" smtClean="0">
                <a:latin typeface="+mj-lt"/>
              </a:rPr>
              <a:t> Stacionárne zdroje sa podľa miery ich vplyvu na ovzdušie alebo podľa rozsahu znečisťovania ovzdušia členia na:</a:t>
            </a:r>
          </a:p>
          <a:p>
            <a:pPr algn="just"/>
            <a:r>
              <a:rPr lang="sk-SK" b="1" dirty="0" smtClean="0">
                <a:latin typeface="+mj-lt"/>
              </a:rPr>
              <a:t>a)</a:t>
            </a:r>
            <a:r>
              <a:rPr lang="sk-SK" dirty="0" smtClean="0">
                <a:latin typeface="+mj-lt"/>
              </a:rPr>
              <a:t> </a:t>
            </a:r>
            <a:r>
              <a:rPr lang="sk-SK" b="1" dirty="0" smtClean="0">
                <a:latin typeface="+mj-lt"/>
              </a:rPr>
              <a:t>veľký zdroj, </a:t>
            </a:r>
            <a:r>
              <a:rPr lang="sk-SK" dirty="0" smtClean="0">
                <a:latin typeface="+mj-lt"/>
              </a:rPr>
              <a:t>ktorým je osobitne závažný technologický celok,</a:t>
            </a:r>
          </a:p>
          <a:p>
            <a:pPr algn="just"/>
            <a:r>
              <a:rPr lang="sk-SK" b="1" dirty="0" smtClean="0">
                <a:latin typeface="+mj-lt"/>
              </a:rPr>
              <a:t>b)</a:t>
            </a:r>
            <a:r>
              <a:rPr lang="sk-SK" dirty="0" smtClean="0">
                <a:latin typeface="+mj-lt"/>
              </a:rPr>
              <a:t> </a:t>
            </a:r>
            <a:r>
              <a:rPr lang="sk-SK" b="1" dirty="0" smtClean="0">
                <a:latin typeface="+mj-lt"/>
              </a:rPr>
              <a:t>stredný zdroj, </a:t>
            </a:r>
            <a:r>
              <a:rPr lang="sk-SK" dirty="0" smtClean="0">
                <a:latin typeface="+mj-lt"/>
              </a:rPr>
              <a:t>ktorým je závažný technologický celok, ak nie je súčasťou veľkého zdroja,</a:t>
            </a:r>
          </a:p>
          <a:p>
            <a:pPr algn="just"/>
            <a:r>
              <a:rPr lang="sk-SK" b="1" dirty="0" smtClean="0">
                <a:latin typeface="+mj-lt"/>
              </a:rPr>
              <a:t>c)</a:t>
            </a:r>
            <a:r>
              <a:rPr lang="sk-SK" dirty="0" smtClean="0">
                <a:latin typeface="+mj-lt"/>
              </a:rPr>
              <a:t> </a:t>
            </a:r>
            <a:r>
              <a:rPr lang="sk-SK" b="1" dirty="0" smtClean="0">
                <a:latin typeface="+mj-lt"/>
              </a:rPr>
              <a:t>malý zdroj, </a:t>
            </a:r>
            <a:r>
              <a:rPr lang="sk-SK" dirty="0" smtClean="0">
                <a:latin typeface="+mj-lt"/>
              </a:rPr>
              <a:t>ktorým je ostatný technologický celok, plochy, na ktorých sa vykonávajú práce, ktoré môžu spôsobovať znečisťovanie ovzdušia, skládky palív, surovín, produktov a odpadov a stavby, zariadenia a činnosti znečisťujúce ovzdušie, ak nie sú súčasťou veľkého zdroja alebo stredného zdroja.</a:t>
            </a:r>
          </a:p>
          <a:p>
            <a:endParaRPr lang="sk-SK" dirty="0"/>
          </a:p>
        </p:txBody>
      </p:sp>
    </p:spTree>
  </p:cSld>
  <p:clrMapOvr>
    <a:masterClrMapping/>
  </p:clrMapOvr>
  <p:transition>
    <p:pull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251520" y="980728"/>
            <a:ext cx="8496944" cy="4062651"/>
          </a:xfrm>
          <a:prstGeom prst="rect">
            <a:avLst/>
          </a:prstGeom>
          <a:noFill/>
        </p:spPr>
        <p:txBody>
          <a:bodyPr wrap="square" rtlCol="0">
            <a:spAutoFit/>
          </a:bodyPr>
          <a:lstStyle/>
          <a:p>
            <a:pPr algn="just"/>
            <a:r>
              <a:rPr lang="sk-SK" dirty="0" smtClean="0"/>
              <a:t> </a:t>
            </a:r>
            <a:r>
              <a:rPr lang="sk-SK" sz="2400" b="1" dirty="0" smtClean="0"/>
              <a:t>Prípustnú úroveň znečisťovania ovzdušia určujú:</a:t>
            </a:r>
          </a:p>
          <a:p>
            <a:pPr algn="just"/>
            <a:endParaRPr lang="sk-SK" sz="2400" dirty="0" smtClean="0"/>
          </a:p>
          <a:p>
            <a:pPr algn="just"/>
            <a:r>
              <a:rPr lang="sk-SK" sz="2400" b="1" dirty="0" smtClean="0"/>
              <a:t>a)</a:t>
            </a:r>
            <a:r>
              <a:rPr lang="sk-SK" sz="2400" dirty="0" smtClean="0"/>
              <a:t>emisné limity,</a:t>
            </a:r>
          </a:p>
          <a:p>
            <a:pPr algn="just"/>
            <a:endParaRPr lang="sk-SK" sz="2400" dirty="0" smtClean="0"/>
          </a:p>
          <a:p>
            <a:pPr algn="just"/>
            <a:r>
              <a:rPr lang="sk-SK" sz="2400" b="1" dirty="0" smtClean="0"/>
              <a:t>b)</a:t>
            </a:r>
            <a:r>
              <a:rPr lang="sk-SK" sz="2400" dirty="0" smtClean="0"/>
              <a:t>technické požiadavky a podmienky prevádzkovania stacionárnych zdrojov,</a:t>
            </a:r>
          </a:p>
          <a:p>
            <a:pPr algn="just"/>
            <a:endParaRPr lang="sk-SK" sz="2400" dirty="0" smtClean="0"/>
          </a:p>
          <a:p>
            <a:pPr algn="just"/>
            <a:r>
              <a:rPr lang="sk-SK" sz="2400" b="1" dirty="0" smtClean="0"/>
              <a:t>c)</a:t>
            </a:r>
            <a:r>
              <a:rPr lang="sk-SK" sz="2400" dirty="0" smtClean="0"/>
              <a:t>národné emisné stropy,</a:t>
            </a:r>
          </a:p>
          <a:p>
            <a:pPr algn="just"/>
            <a:endParaRPr lang="sk-SK" sz="2400" dirty="0" smtClean="0"/>
          </a:p>
          <a:p>
            <a:pPr algn="just"/>
            <a:r>
              <a:rPr lang="sk-SK" sz="2400" b="1" dirty="0" smtClean="0"/>
              <a:t>d)</a:t>
            </a:r>
            <a:r>
              <a:rPr lang="sk-SK" sz="2400" dirty="0" smtClean="0"/>
              <a:t>emisné kvóty.</a:t>
            </a:r>
          </a:p>
          <a:p>
            <a:endParaRPr lang="sk-SK" dirty="0"/>
          </a:p>
        </p:txBody>
      </p:sp>
    </p:spTree>
  </p:cSld>
  <p:clrMapOvr>
    <a:masterClrMapping/>
  </p:clrMapOvr>
  <p:transition>
    <p:pull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23528" y="948690"/>
            <a:ext cx="8496944" cy="5970865"/>
          </a:xfrm>
          <a:prstGeom prst="rect">
            <a:avLst/>
          </a:prstGeom>
          <a:noFill/>
        </p:spPr>
        <p:txBody>
          <a:bodyPr wrap="square" rtlCol="0">
            <a:spAutoFit/>
          </a:bodyPr>
          <a:lstStyle/>
          <a:p>
            <a:r>
              <a:rPr lang="sk-SK" sz="2000" b="1" dirty="0" smtClean="0">
                <a:latin typeface="+mj-lt"/>
              </a:rPr>
              <a:t>Hodnotenie kvality ovzdušia sa vykonáva:</a:t>
            </a:r>
          </a:p>
          <a:p>
            <a:endParaRPr lang="sk-SK" sz="2000" b="1" dirty="0" smtClean="0">
              <a:latin typeface="+mj-lt"/>
            </a:endParaRPr>
          </a:p>
          <a:p>
            <a:pPr algn="just"/>
            <a:r>
              <a:rPr lang="sk-SK" b="1" dirty="0" smtClean="0">
                <a:latin typeface="+mj-lt"/>
              </a:rPr>
              <a:t>a)</a:t>
            </a:r>
            <a:r>
              <a:rPr lang="sk-SK" dirty="0" smtClean="0">
                <a:latin typeface="+mj-lt"/>
              </a:rPr>
              <a:t> stálym meraním v aglomeráciách alebo v zónach, kde je úroveň znečistenia ovzdušia danou znečisťujúcou látkou vyššia ako horná medza na hodnotenie úrovne znečistenia ovzdušia, a ak ide o arzén, kadmium, nikel a </a:t>
            </a:r>
            <a:r>
              <a:rPr lang="sk-SK" dirty="0" err="1" smtClean="0">
                <a:latin typeface="+mj-lt"/>
              </a:rPr>
              <a:t>benzo</a:t>
            </a:r>
            <a:r>
              <a:rPr lang="sk-SK" dirty="0" smtClean="0">
                <a:latin typeface="+mj-lt"/>
              </a:rPr>
              <a:t>(a)</a:t>
            </a:r>
            <a:r>
              <a:rPr lang="sk-SK" dirty="0" err="1" smtClean="0">
                <a:latin typeface="+mj-lt"/>
              </a:rPr>
              <a:t>pyrén</a:t>
            </a:r>
            <a:r>
              <a:rPr lang="sk-SK" dirty="0" smtClean="0">
                <a:latin typeface="+mj-lt"/>
              </a:rPr>
              <a:t>, aj v zónach a aglomeráciách, v ktorých je úroveň znečistenia ovzdušia medzi hornou medzou a dolnou medzou na hodnotenie úrovne znečistenia ovzdušia; stále meranie môže byť doplnené modelovacími technikami alebo indikatívnymi meraniami s cieľom poskytnúť primerané informácie o priestorovom rozložení kvality ovzdušia,</a:t>
            </a:r>
          </a:p>
          <a:p>
            <a:pPr algn="just"/>
            <a:r>
              <a:rPr lang="sk-SK" b="1" dirty="0" smtClean="0">
                <a:latin typeface="+mj-lt"/>
              </a:rPr>
              <a:t>b)</a:t>
            </a:r>
            <a:r>
              <a:rPr lang="sk-SK" dirty="0" smtClean="0">
                <a:latin typeface="+mj-lt"/>
              </a:rPr>
              <a:t> kombináciou stálych meraní, indikatívnych meraní a modelovacích techník v aglomeráciách a zónach, v ktorých úroveň znečistenia ovzdušia je rovnaká alebo vyššia ako dolná medza na hodnotenie úrovne znečistenia ovzdušia a rovnaká alebo nižšia ako horná medza na hodnotenie úrovne znečistenia ovzdušia,</a:t>
            </a:r>
          </a:p>
          <a:p>
            <a:pPr algn="just"/>
            <a:r>
              <a:rPr lang="sk-SK" b="1" dirty="0" smtClean="0">
                <a:latin typeface="+mj-lt"/>
              </a:rPr>
              <a:t>c)</a:t>
            </a:r>
            <a:r>
              <a:rPr lang="sk-SK" dirty="0" smtClean="0">
                <a:latin typeface="+mj-lt"/>
              </a:rPr>
              <a:t> kombináciou stálych meraní, indikatívnych meraní a modelovacích techník v aglomeráciách a zónach, v ktorých je úroveň znečistenia ovzdušia v reprezentatívnom časovom období medzi hornou medzou a dolnou medzou na hodnotenie úrovne znečistenia ovzdušia, ak ide o arzén, kadmium, nikel a </a:t>
            </a:r>
            <a:r>
              <a:rPr lang="sk-SK" dirty="0" err="1" smtClean="0">
                <a:latin typeface="+mj-lt"/>
              </a:rPr>
              <a:t>benzo</a:t>
            </a:r>
            <a:r>
              <a:rPr lang="sk-SK" dirty="0" smtClean="0">
                <a:latin typeface="+mj-lt"/>
              </a:rPr>
              <a:t>(a)</a:t>
            </a:r>
            <a:r>
              <a:rPr lang="sk-SK" dirty="0" err="1" smtClean="0">
                <a:latin typeface="+mj-lt"/>
              </a:rPr>
              <a:t>pyrén</a:t>
            </a:r>
            <a:r>
              <a:rPr lang="sk-SK" dirty="0" smtClean="0">
                <a:latin typeface="+mj-lt"/>
              </a:rPr>
              <a:t>,</a:t>
            </a:r>
          </a:p>
          <a:p>
            <a:pPr algn="just"/>
            <a:r>
              <a:rPr lang="sk-SK" b="1" dirty="0" smtClean="0">
                <a:latin typeface="+mj-lt"/>
              </a:rPr>
              <a:t>d)</a:t>
            </a:r>
            <a:r>
              <a:rPr lang="sk-SK" dirty="0" smtClean="0">
                <a:latin typeface="+mj-lt"/>
              </a:rPr>
              <a:t> modelovacími technikami alebo technikami objektívneho odhadu v aglomeráciách a zónach, v ktorých úroveň znečistenia ovzdušia je nižšia ako dolná medza pre hodnotenie úrovne znečistenia ovzdušia.</a:t>
            </a:r>
          </a:p>
          <a:p>
            <a:endParaRPr lang="sk-SK" dirty="0"/>
          </a:p>
        </p:txBody>
      </p:sp>
    </p:spTree>
  </p:cSld>
  <p:clrMapOvr>
    <a:masterClrMapping/>
  </p:clrMapOvr>
  <p:transition>
    <p:pull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539552" y="980728"/>
            <a:ext cx="8064896" cy="3970318"/>
          </a:xfrm>
          <a:prstGeom prst="rect">
            <a:avLst/>
          </a:prstGeom>
          <a:noFill/>
        </p:spPr>
        <p:txBody>
          <a:bodyPr wrap="square" rtlCol="0">
            <a:spAutoFit/>
          </a:bodyPr>
          <a:lstStyle/>
          <a:p>
            <a:pPr algn="just"/>
            <a:r>
              <a:rPr lang="sk-SK" sz="2000" dirty="0" smtClean="0">
                <a:latin typeface="+mj-lt"/>
              </a:rPr>
              <a:t>Ďalšie zákony súvisiace s ochranou ovzdušia:</a:t>
            </a:r>
          </a:p>
          <a:p>
            <a:pPr algn="just"/>
            <a:endParaRPr lang="sk-SK" dirty="0" smtClean="0">
              <a:latin typeface="+mj-lt"/>
            </a:endParaRPr>
          </a:p>
          <a:p>
            <a:pPr algn="just">
              <a:buFont typeface="Arial" pitchFamily="34" charset="0"/>
              <a:buChar char="•"/>
            </a:pPr>
            <a:r>
              <a:rPr lang="sk-SK" dirty="0" smtClean="0">
                <a:latin typeface="+mj-lt"/>
              </a:rPr>
              <a:t>Zákon č. </a:t>
            </a:r>
            <a:r>
              <a:rPr lang="sk-SK" b="1" dirty="0" smtClean="0">
                <a:latin typeface="+mj-lt"/>
              </a:rPr>
              <a:t>414/2012</a:t>
            </a:r>
            <a:r>
              <a:rPr lang="sk-SK" dirty="0" smtClean="0">
                <a:latin typeface="+mj-lt"/>
              </a:rPr>
              <a:t> Z. z. o obchodovaní s emisnými kvótami a o zmene a doplnení niektorých zákonov </a:t>
            </a:r>
          </a:p>
          <a:p>
            <a:pPr algn="just">
              <a:buFont typeface="Arial" pitchFamily="34" charset="0"/>
              <a:buChar char="•"/>
            </a:pPr>
            <a:endParaRPr lang="sk-SK" dirty="0" smtClean="0">
              <a:latin typeface="+mj-lt"/>
            </a:endParaRPr>
          </a:p>
          <a:p>
            <a:pPr algn="just">
              <a:buFont typeface="Arial" pitchFamily="34" charset="0"/>
              <a:buChar char="•"/>
            </a:pPr>
            <a:r>
              <a:rPr lang="pl-PL" dirty="0" smtClean="0">
                <a:latin typeface="+mj-lt"/>
              </a:rPr>
              <a:t>Zákon č. </a:t>
            </a:r>
            <a:r>
              <a:rPr lang="pl-PL" b="1" dirty="0" smtClean="0">
                <a:latin typeface="+mj-lt"/>
              </a:rPr>
              <a:t>401/1998 </a:t>
            </a:r>
            <a:r>
              <a:rPr lang="pl-PL" dirty="0" smtClean="0">
                <a:latin typeface="+mj-lt"/>
              </a:rPr>
              <a:t>Z. z. o poplatkoch za znečisťovanie ovzdušia</a:t>
            </a:r>
          </a:p>
          <a:p>
            <a:pPr algn="just">
              <a:buFont typeface="Arial" pitchFamily="34" charset="0"/>
              <a:buChar char="•"/>
            </a:pPr>
            <a:endParaRPr lang="pl-PL" dirty="0" smtClean="0">
              <a:latin typeface="+mj-lt"/>
            </a:endParaRPr>
          </a:p>
          <a:p>
            <a:pPr algn="just">
              <a:buFont typeface="Arial" pitchFamily="34" charset="0"/>
              <a:buChar char="•"/>
            </a:pPr>
            <a:r>
              <a:rPr lang="sk-SK" dirty="0" smtClean="0">
                <a:latin typeface="+mj-lt"/>
              </a:rPr>
              <a:t>Vyhláška Ministerstva životného prostredia Slovenskej republiky č. </a:t>
            </a:r>
            <a:r>
              <a:rPr lang="sk-SK" b="1" dirty="0" smtClean="0">
                <a:latin typeface="+mj-lt"/>
              </a:rPr>
              <a:t>314/2010</a:t>
            </a:r>
            <a:r>
              <a:rPr lang="sk-SK" dirty="0" smtClean="0">
                <a:latin typeface="+mj-lt"/>
              </a:rPr>
              <a:t> Z. z., ktorou sa ustanovuje obsah programu znižovania emisií zo stacionárnych zdrojov znečisťovania ovzdušia a obsah údajov a spôsob informovania verejnosti</a:t>
            </a:r>
          </a:p>
          <a:p>
            <a:pPr algn="just">
              <a:buFont typeface="Arial" pitchFamily="34" charset="0"/>
              <a:buChar char="•"/>
            </a:pPr>
            <a:endParaRPr lang="sk-SK" dirty="0" smtClean="0">
              <a:latin typeface="+mj-lt"/>
            </a:endParaRPr>
          </a:p>
          <a:p>
            <a:pPr algn="just">
              <a:buFont typeface="Arial" pitchFamily="34" charset="0"/>
              <a:buChar char="•"/>
            </a:pPr>
            <a:r>
              <a:rPr lang="sk-SK" dirty="0" smtClean="0">
                <a:latin typeface="+mj-lt"/>
              </a:rPr>
              <a:t>Vyhláška Ministerstva životného prostredia Slovenskej republiky č. </a:t>
            </a:r>
            <a:r>
              <a:rPr lang="sk-SK" b="1" dirty="0" smtClean="0">
                <a:latin typeface="+mj-lt"/>
              </a:rPr>
              <a:t>410/2012</a:t>
            </a:r>
            <a:r>
              <a:rPr lang="sk-SK" dirty="0" smtClean="0">
                <a:latin typeface="+mj-lt"/>
              </a:rPr>
              <a:t> Z. z., ktorou sa vykonávajú niektoré ustanovenia zákona o ovzduší v znení vyhlášky Ministerstva životného prostredia Slovenskej republiky č.</a:t>
            </a:r>
            <a:r>
              <a:rPr lang="sk-SK" b="1" dirty="0" smtClean="0">
                <a:latin typeface="+mj-lt"/>
              </a:rPr>
              <a:t>270/2014</a:t>
            </a:r>
            <a:r>
              <a:rPr lang="sk-SK" dirty="0" smtClean="0">
                <a:latin typeface="+mj-lt"/>
              </a:rPr>
              <a:t> Z. z.</a:t>
            </a:r>
          </a:p>
        </p:txBody>
      </p:sp>
    </p:spTree>
  </p:cSld>
  <p:clrMapOvr>
    <a:masterClrMapping/>
  </p:clrMapOvr>
  <p:transition>
    <p:pull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47664" y="836712"/>
            <a:ext cx="5867400" cy="561975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1640" y="580132"/>
            <a:ext cx="6840760" cy="5729263"/>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p:cNvSpPr/>
          <p:nvPr/>
        </p:nvSpPr>
        <p:spPr>
          <a:xfrm>
            <a:off x="611560" y="980728"/>
            <a:ext cx="811914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sk-SK"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ĎAKUJEM</a:t>
            </a:r>
            <a:r>
              <a:rPr lang="sk-SK"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sk-SK"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ZA</a:t>
            </a:r>
            <a:r>
              <a:rPr lang="sk-SK"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sk-SK"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POZORNOSŤ</a:t>
            </a:r>
            <a:endParaRPr lang="sk-SK"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3010" name="Picture 2" descr="http://assets.inhabitat.com/wp-content/blogs.dir/1/files/2013/03/global-warming-537x358.jpg"/>
          <p:cNvPicPr>
            <a:picLocks noChangeAspect="1" noChangeArrowheads="1"/>
          </p:cNvPicPr>
          <p:nvPr/>
        </p:nvPicPr>
        <p:blipFill>
          <a:blip r:embed="rId2" cstate="print"/>
          <a:srcRect/>
          <a:stretch>
            <a:fillRect/>
          </a:stretch>
        </p:blipFill>
        <p:spPr bwMode="auto">
          <a:xfrm>
            <a:off x="2014537" y="2564904"/>
            <a:ext cx="5114925" cy="3409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14348" y="642918"/>
            <a:ext cx="6000792" cy="707886"/>
          </a:xfrm>
          <a:prstGeom prst="rect">
            <a:avLst/>
          </a:prstGeom>
          <a:noFill/>
        </p:spPr>
        <p:txBody>
          <a:bodyPr wrap="square" rtlCol="0">
            <a:spAutoFit/>
          </a:bodyPr>
          <a:lstStyle/>
          <a:p>
            <a:r>
              <a:rPr lang="sk-SK" sz="4000" dirty="0">
                <a:effectLst>
                  <a:outerShdw blurRad="38100" dist="38100" dir="2700000" algn="tl">
                    <a:srgbClr val="000000">
                      <a:alpha val="43137"/>
                    </a:srgbClr>
                  </a:outerShdw>
                </a:effectLst>
                <a:latin typeface="+mj-lt"/>
              </a:rPr>
              <a:t>STRATOSFÉRA</a:t>
            </a:r>
          </a:p>
        </p:txBody>
      </p:sp>
      <p:sp>
        <p:nvSpPr>
          <p:cNvPr id="4" name="BlokTextu 3"/>
          <p:cNvSpPr txBox="1"/>
          <p:nvPr/>
        </p:nvSpPr>
        <p:spPr>
          <a:xfrm>
            <a:off x="642910" y="1428736"/>
            <a:ext cx="8143932" cy="3785652"/>
          </a:xfrm>
          <a:prstGeom prst="rect">
            <a:avLst/>
          </a:prstGeom>
          <a:noFill/>
        </p:spPr>
        <p:txBody>
          <a:bodyPr wrap="square" rtlCol="0">
            <a:spAutoFit/>
          </a:bodyPr>
          <a:lstStyle/>
          <a:p>
            <a:pPr algn="just">
              <a:buFont typeface="Wingdings" pitchFamily="2" charset="2"/>
              <a:buChar char="Ø"/>
            </a:pPr>
            <a:r>
              <a:rPr lang="sk-SK" sz="2400" b="1" i="1" dirty="0" smtClean="0">
                <a:latin typeface="+mj-lt"/>
              </a:rPr>
              <a:t>Stratosféra</a:t>
            </a:r>
            <a:r>
              <a:rPr lang="sk-SK" sz="2400" dirty="0" smtClean="0">
                <a:latin typeface="+mj-lt"/>
              </a:rPr>
              <a:t> (z latinského </a:t>
            </a:r>
            <a:r>
              <a:rPr lang="sk-SK" sz="2400" dirty="0" err="1" smtClean="0">
                <a:latin typeface="+mj-lt"/>
              </a:rPr>
              <a:t>stratum</a:t>
            </a:r>
            <a:r>
              <a:rPr lang="sk-SK" sz="2400" dirty="0" smtClean="0">
                <a:latin typeface="+mj-lt"/>
              </a:rPr>
              <a:t> – pokrývka) je oblasť nad </a:t>
            </a:r>
            <a:r>
              <a:rPr lang="sk-SK" sz="2400" dirty="0" err="1" smtClean="0">
                <a:latin typeface="+mj-lt"/>
              </a:rPr>
              <a:t>tropopauzou</a:t>
            </a:r>
            <a:r>
              <a:rPr lang="sk-SK" sz="2400" dirty="0" smtClean="0">
                <a:latin typeface="+mj-lt"/>
              </a:rPr>
              <a:t>. Siaha do výšky približne 50 km.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dirty="0" smtClean="0">
                <a:latin typeface="+mj-lt"/>
              </a:rPr>
              <a:t>Od hranice </a:t>
            </a:r>
            <a:r>
              <a:rPr lang="sk-SK" sz="2400" dirty="0" err="1" smtClean="0">
                <a:latin typeface="+mj-lt"/>
              </a:rPr>
              <a:t>tropopauzy</a:t>
            </a:r>
            <a:r>
              <a:rPr lang="sk-SK" sz="2400" dirty="0" smtClean="0">
                <a:latin typeface="+mj-lt"/>
              </a:rPr>
              <a:t> do výšky okolo 32 km je vzostup teploty. Vo výške 50 km teplota dosahuje  asi 0°C. Táto oblasť sa často nazýva </a:t>
            </a:r>
            <a:r>
              <a:rPr lang="sk-SK" sz="2400" i="1" dirty="0" err="1" smtClean="0">
                <a:latin typeface="+mj-lt"/>
              </a:rPr>
              <a:t>ozonosféra</a:t>
            </a:r>
            <a:r>
              <a:rPr lang="sk-SK" sz="2400" i="1" dirty="0" smtClean="0">
                <a:latin typeface="+mj-lt"/>
              </a:rPr>
              <a:t>.</a:t>
            </a:r>
            <a:r>
              <a:rPr lang="sk-SK" sz="2400" dirty="0" smtClean="0">
                <a:latin typeface="+mj-lt"/>
              </a:rPr>
              <a:t> </a:t>
            </a:r>
          </a:p>
          <a:p>
            <a:pPr algn="just">
              <a:buFont typeface="Wingdings" pitchFamily="2" charset="2"/>
              <a:buChar char="Ø"/>
            </a:pPr>
            <a:endParaRPr lang="sk-SK" sz="2400" dirty="0" smtClean="0">
              <a:latin typeface="+mj-lt"/>
            </a:endParaRPr>
          </a:p>
          <a:p>
            <a:pPr algn="just">
              <a:buFont typeface="Wingdings" pitchFamily="2" charset="2"/>
              <a:buChar char="Ø"/>
            </a:pPr>
            <a:r>
              <a:rPr lang="sk-SK" sz="2400" b="1" dirty="0" smtClean="0">
                <a:latin typeface="+mj-lt"/>
              </a:rPr>
              <a:t>Ozón</a:t>
            </a:r>
            <a:r>
              <a:rPr lang="sk-SK" sz="2400" dirty="0" smtClean="0">
                <a:latin typeface="+mj-lt"/>
              </a:rPr>
              <a:t> intenzívne pohlcuje časť ultrafialového slnečného žiarenia, výsledkom čoho je zohrievanie zriedených a prakticky suchých más vzduchu. </a:t>
            </a:r>
            <a:endParaRPr lang="sk-SK" sz="2400" dirty="0">
              <a:latin typeface="+mj-lt"/>
            </a:endParaRPr>
          </a:p>
        </p:txBody>
      </p:sp>
    </p:spTree>
  </p:cSld>
  <p:clrMapOvr>
    <a:masterClrMapping/>
  </p:clrMapOvr>
  <p:transition>
    <p:pull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Vlhkomery</a:t>
            </a:r>
            <a:endParaRPr lang="en-US" dirty="0"/>
          </a:p>
        </p:txBody>
      </p:sp>
      <p:sp>
        <p:nvSpPr>
          <p:cNvPr id="3" name="Zástupný objekt pre obsah 2"/>
          <p:cNvSpPr>
            <a:spLocks noGrp="1"/>
          </p:cNvSpPr>
          <p:nvPr>
            <p:ph idx="1"/>
          </p:nvPr>
        </p:nvSpPr>
        <p:spPr/>
        <p:txBody>
          <a:bodyPr>
            <a:normAutofit lnSpcReduction="10000"/>
          </a:bodyPr>
          <a:lstStyle/>
          <a:p>
            <a:r>
              <a:rPr lang="sk-SK" dirty="0" smtClean="0"/>
              <a:t>Podľa princípu: </a:t>
            </a:r>
          </a:p>
          <a:p>
            <a:pPr marL="625475" indent="-444500"/>
            <a:r>
              <a:rPr lang="sk-SK" dirty="0" smtClean="0"/>
              <a:t>Filmové</a:t>
            </a:r>
          </a:p>
          <a:p>
            <a:pPr marL="625475" indent="-444500"/>
            <a:r>
              <a:rPr lang="sk-SK" dirty="0" smtClean="0"/>
              <a:t>Vlasové</a:t>
            </a:r>
          </a:p>
          <a:p>
            <a:pPr marL="625475" indent="-444500"/>
            <a:r>
              <a:rPr lang="sk-SK" dirty="0" smtClean="0"/>
              <a:t>Kapacitné</a:t>
            </a:r>
          </a:p>
          <a:p>
            <a:pPr marL="625475" indent="-444500"/>
            <a:r>
              <a:rPr lang="sk-SK" dirty="0" smtClean="0"/>
              <a:t>Odporové</a:t>
            </a:r>
          </a:p>
          <a:p>
            <a:pPr marL="625475" indent="-444500"/>
            <a:r>
              <a:rPr lang="sk-SK" dirty="0" smtClean="0"/>
              <a:t>Kondenzačné</a:t>
            </a:r>
          </a:p>
          <a:p>
            <a:pPr marL="625475" indent="-444500"/>
            <a:r>
              <a:rPr lang="sk-SK" dirty="0" err="1" smtClean="0"/>
              <a:t>Psychrometrické</a:t>
            </a:r>
            <a:r>
              <a:rPr lang="sk-SK" dirty="0" smtClean="0"/>
              <a:t> a iné</a:t>
            </a:r>
          </a:p>
          <a:p>
            <a:pPr marL="271463" indent="-271463"/>
            <a:r>
              <a:rPr lang="sk-SK" dirty="0" smtClean="0"/>
              <a:t>Podľa konštrukcie </a:t>
            </a:r>
          </a:p>
          <a:p>
            <a:pPr marL="625475" indent="-444500"/>
            <a:r>
              <a:rPr lang="sk-SK" dirty="0" smtClean="0"/>
              <a:t>Mechanické (číselník)</a:t>
            </a:r>
          </a:p>
          <a:p>
            <a:pPr marL="625475" indent="-444500"/>
            <a:r>
              <a:rPr lang="sk-SK" dirty="0" err="1" smtClean="0"/>
              <a:t>Elktronické</a:t>
            </a:r>
            <a:r>
              <a:rPr lang="sk-SK" dirty="0" smtClean="0"/>
              <a:t> (displej)</a:t>
            </a:r>
            <a:endParaRPr lang="en-US" dirty="0"/>
          </a:p>
        </p:txBody>
      </p:sp>
      <p:pic>
        <p:nvPicPr>
          <p:cNvPr id="2050" name="Picture 2" descr="Zariadenie na vlhkomer na vla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631" y="980728"/>
            <a:ext cx="2684169" cy="2596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gineer.decorexpro.com/wp-content/uploads/2020/01/kak_vischitat_vlaznost_na_gigrometre_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4275552"/>
            <a:ext cx="2734829" cy="2049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gineer.decorexpro.com/wp-content/uploads/2020/01/kak_vischitat_vlaznost_na_gigrometre_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9230" y="2132856"/>
            <a:ext cx="2376264" cy="178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28211"/>
      </p:ext>
    </p:extLst>
  </p:cSld>
  <p:clrMapOvr>
    <a:masterClrMapping/>
  </p:clrMapOvr>
  <p:transition>
    <p:pull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143000"/>
          </a:xfrm>
        </p:spPr>
        <p:txBody>
          <a:bodyPr>
            <a:normAutofit/>
          </a:bodyPr>
          <a:lstStyle/>
          <a:p>
            <a:r>
              <a:rPr lang="sk-SK" dirty="0" err="1" smtClean="0"/>
              <a:t>Assmann</a:t>
            </a:r>
            <a:r>
              <a:rPr lang="sk-SK" dirty="0" smtClean="0"/>
              <a:t> </a:t>
            </a:r>
            <a:r>
              <a:rPr lang="sk-SK" dirty="0" err="1" smtClean="0"/>
              <a:t>psychrometer</a:t>
            </a:r>
            <a:endParaRPr lang="en-US" dirty="0"/>
          </a:p>
        </p:txBody>
      </p:sp>
      <p:pic>
        <p:nvPicPr>
          <p:cNvPr id="1026" name="Picture 2" descr="225-5230 &amp;amp; 225-5231 Assmann Psychrometer"/>
          <p:cNvPicPr>
            <a:picLocks noChangeAspect="1" noChangeArrowheads="1"/>
          </p:cNvPicPr>
          <p:nvPr/>
        </p:nvPicPr>
        <p:blipFill rotWithShape="1">
          <a:blip r:embed="rId2">
            <a:extLst>
              <a:ext uri="{28A0092B-C50C-407E-A947-70E740481C1C}">
                <a14:useLocalDpi xmlns:a14="http://schemas.microsoft.com/office/drawing/2010/main" val="0"/>
              </a:ext>
            </a:extLst>
          </a:blip>
          <a:srcRect l="36790" r="31458"/>
          <a:stretch/>
        </p:blipFill>
        <p:spPr bwMode="auto">
          <a:xfrm>
            <a:off x="1187624" y="1547664"/>
            <a:ext cx="1512168"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sychrometer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547664"/>
            <a:ext cx="4990139" cy="512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366780"/>
      </p:ext>
    </p:extLst>
  </p:cSld>
  <p:clrMapOvr>
    <a:masterClrMapping/>
  </p:clrMapOvr>
  <p:transition>
    <p:pull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Molli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ok 1"/>
          <p:cNvPicPr>
            <a:picLocks noChangeAspect="1"/>
          </p:cNvPicPr>
          <p:nvPr/>
        </p:nvPicPr>
        <p:blipFill>
          <a:blip r:embed="rId3"/>
          <a:stretch>
            <a:fillRect/>
          </a:stretch>
        </p:blipFill>
        <p:spPr>
          <a:xfrm>
            <a:off x="4427984" y="1041065"/>
            <a:ext cx="4139900" cy="5495950"/>
          </a:xfrm>
          <a:prstGeom prst="rect">
            <a:avLst/>
          </a:prstGeom>
        </p:spPr>
      </p:pic>
      <p:sp>
        <p:nvSpPr>
          <p:cNvPr id="4" name="Obdĺžnik 3"/>
          <p:cNvSpPr/>
          <p:nvPr/>
        </p:nvSpPr>
        <p:spPr>
          <a:xfrm>
            <a:off x="251520" y="404664"/>
            <a:ext cx="5748048"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MOLLIEROV DIAGRAM h-x </a:t>
            </a:r>
            <a:endParaRPr lang="sk-SK" sz="4000" dirty="0" smtClean="0">
              <a:effectLst>
                <a:outerShdw blurRad="38100" dist="38100" dir="2700000" algn="tl">
                  <a:srgbClr val="000000">
                    <a:alpha val="43137"/>
                  </a:srgbClr>
                </a:outerShdw>
              </a:effectLst>
              <a:latin typeface="+mj-lt"/>
            </a:endParaRPr>
          </a:p>
        </p:txBody>
      </p:sp>
      <p:sp>
        <p:nvSpPr>
          <p:cNvPr id="3" name="Obdĺžnik 2"/>
          <p:cNvSpPr/>
          <p:nvPr/>
        </p:nvSpPr>
        <p:spPr>
          <a:xfrm>
            <a:off x="2163805" y="6436551"/>
            <a:ext cx="4191660" cy="369332"/>
          </a:xfrm>
          <a:prstGeom prst="rect">
            <a:avLst/>
          </a:prstGeom>
        </p:spPr>
        <p:txBody>
          <a:bodyPr wrap="none">
            <a:spAutoFit/>
          </a:bodyPr>
          <a:lstStyle/>
          <a:p>
            <a:r>
              <a:rPr lang="en-US" dirty="0"/>
              <a:t>https://www.qpro.cz/Mollieruv-diagram</a:t>
            </a:r>
          </a:p>
        </p:txBody>
      </p:sp>
    </p:spTree>
    <p:extLst>
      <p:ext uri="{BB962C8B-B14F-4D97-AF65-F5344CB8AC3E}">
        <p14:creationId xmlns:p14="http://schemas.microsoft.com/office/powerpoint/2010/main" val="1552539311"/>
      </p:ext>
    </p:extLst>
  </p:cSld>
  <p:clrMapOvr>
    <a:masterClrMapping/>
  </p:clrMapOvr>
  <p:transition>
    <p:pull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3585533"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Stupnice teploty</a:t>
            </a:r>
            <a:endParaRPr lang="sk-SK" sz="4000" dirty="0" smtClean="0">
              <a:effectLst>
                <a:outerShdw blurRad="38100" dist="38100" dir="2700000" algn="tl">
                  <a:srgbClr val="000000">
                    <a:alpha val="43137"/>
                  </a:srgbClr>
                </a:outerShdw>
              </a:effectLst>
              <a:latin typeface="+mj-lt"/>
            </a:endParaRPr>
          </a:p>
        </p:txBody>
      </p:sp>
      <p:pic>
        <p:nvPicPr>
          <p:cNvPr id="3" name="Obrázok 2"/>
          <p:cNvPicPr>
            <a:picLocks noChangeAspect="1"/>
          </p:cNvPicPr>
          <p:nvPr/>
        </p:nvPicPr>
        <p:blipFill>
          <a:blip r:embed="rId2"/>
          <a:stretch>
            <a:fillRect/>
          </a:stretch>
        </p:blipFill>
        <p:spPr>
          <a:xfrm>
            <a:off x="4788024" y="1268760"/>
            <a:ext cx="3951822" cy="5383311"/>
          </a:xfrm>
          <a:prstGeom prst="rect">
            <a:avLst/>
          </a:prstGeom>
        </p:spPr>
      </p:pic>
      <p:pic>
        <p:nvPicPr>
          <p:cNvPr id="6" name="Picture 8" descr="Mollier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ovná spojovacia šípka 6"/>
          <p:cNvCxnSpPr/>
          <p:nvPr/>
        </p:nvCxnSpPr>
        <p:spPr>
          <a:xfrm>
            <a:off x="611560" y="4077072"/>
            <a:ext cx="4464496"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97828"/>
      </p:ext>
    </p:extLst>
  </p:cSld>
  <p:clrMapOvr>
    <a:masterClrMapping/>
  </p:clrMapOvr>
  <p:transition>
    <p:pull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3165610"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Merná vlhkosť</a:t>
            </a:r>
            <a:endParaRPr lang="sk-SK" sz="4000" dirty="0" smtClean="0">
              <a:effectLst>
                <a:outerShdw blurRad="38100" dist="38100" dir="2700000" algn="tl">
                  <a:srgbClr val="000000">
                    <a:alpha val="43137"/>
                  </a:srgbClr>
                </a:outerShdw>
              </a:effectLst>
              <a:latin typeface="+mj-lt"/>
            </a:endParaRPr>
          </a:p>
        </p:txBody>
      </p:sp>
      <p:pic>
        <p:nvPicPr>
          <p:cNvPr id="6" name="Picture 8" descr="Molli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ok 1"/>
          <p:cNvPicPr>
            <a:picLocks noChangeAspect="1"/>
          </p:cNvPicPr>
          <p:nvPr/>
        </p:nvPicPr>
        <p:blipFill>
          <a:blip r:embed="rId3"/>
          <a:stretch>
            <a:fillRect/>
          </a:stretch>
        </p:blipFill>
        <p:spPr>
          <a:xfrm>
            <a:off x="4597901" y="1338076"/>
            <a:ext cx="3934539" cy="5386398"/>
          </a:xfrm>
          <a:prstGeom prst="rect">
            <a:avLst/>
          </a:prstGeom>
        </p:spPr>
      </p:pic>
      <p:cxnSp>
        <p:nvCxnSpPr>
          <p:cNvPr id="7" name="Rovná spojovacia šípka 6"/>
          <p:cNvCxnSpPr/>
          <p:nvPr/>
        </p:nvCxnSpPr>
        <p:spPr>
          <a:xfrm>
            <a:off x="3131840" y="1556792"/>
            <a:ext cx="2160240" cy="47525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5605"/>
      </p:ext>
    </p:extLst>
  </p:cSld>
  <p:clrMapOvr>
    <a:masterClrMapping/>
  </p:clrMapOvr>
  <p:transition>
    <p:pull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3549113"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Krivka nasýtenia</a:t>
            </a:r>
            <a:endParaRPr lang="sk-SK" sz="4000" dirty="0" smtClean="0">
              <a:effectLst>
                <a:outerShdw blurRad="38100" dist="38100" dir="2700000" algn="tl">
                  <a:srgbClr val="000000">
                    <a:alpha val="43137"/>
                  </a:srgbClr>
                </a:outerShdw>
              </a:effectLst>
              <a:latin typeface="+mj-lt"/>
            </a:endParaRPr>
          </a:p>
        </p:txBody>
      </p:sp>
      <p:pic>
        <p:nvPicPr>
          <p:cNvPr id="6" name="Picture 8" descr="Molli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ok 7"/>
          <p:cNvPicPr>
            <a:picLocks noChangeAspect="1"/>
          </p:cNvPicPr>
          <p:nvPr/>
        </p:nvPicPr>
        <p:blipFill>
          <a:blip r:embed="rId3"/>
          <a:stretch>
            <a:fillRect/>
          </a:stretch>
        </p:blipFill>
        <p:spPr>
          <a:xfrm>
            <a:off x="4733328" y="1503464"/>
            <a:ext cx="3900490" cy="4873922"/>
          </a:xfrm>
          <a:prstGeom prst="rect">
            <a:avLst/>
          </a:prstGeom>
        </p:spPr>
      </p:pic>
      <p:cxnSp>
        <p:nvCxnSpPr>
          <p:cNvPr id="7" name="Rovná spojovacia šípka 6"/>
          <p:cNvCxnSpPr/>
          <p:nvPr/>
        </p:nvCxnSpPr>
        <p:spPr>
          <a:xfrm>
            <a:off x="3059832" y="2996952"/>
            <a:ext cx="3240360" cy="1296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90356"/>
      </p:ext>
    </p:extLst>
  </p:cSld>
  <p:clrMapOvr>
    <a:masterClrMapping/>
  </p:clrMapOvr>
  <p:transition>
    <p:pull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4728346"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Teplota rosného bodu</a:t>
            </a:r>
            <a:endParaRPr lang="sk-SK" sz="4000" dirty="0" smtClean="0">
              <a:effectLst>
                <a:outerShdw blurRad="38100" dist="38100" dir="2700000" algn="tl">
                  <a:srgbClr val="000000">
                    <a:alpha val="43137"/>
                  </a:srgbClr>
                </a:outerShdw>
              </a:effectLst>
              <a:latin typeface="+mj-lt"/>
            </a:endParaRPr>
          </a:p>
        </p:txBody>
      </p:sp>
      <p:pic>
        <p:nvPicPr>
          <p:cNvPr id="6" name="Picture 8" descr="Molli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ok 1"/>
          <p:cNvPicPr>
            <a:picLocks noChangeAspect="1"/>
          </p:cNvPicPr>
          <p:nvPr/>
        </p:nvPicPr>
        <p:blipFill>
          <a:blip r:embed="rId3"/>
          <a:stretch>
            <a:fillRect/>
          </a:stretch>
        </p:blipFill>
        <p:spPr>
          <a:xfrm>
            <a:off x="4711189" y="1319367"/>
            <a:ext cx="3982990" cy="5089376"/>
          </a:xfrm>
          <a:prstGeom prst="rect">
            <a:avLst/>
          </a:prstGeom>
        </p:spPr>
      </p:pic>
      <p:cxnSp>
        <p:nvCxnSpPr>
          <p:cNvPr id="7" name="Rovná spojovacia šípka 6"/>
          <p:cNvCxnSpPr/>
          <p:nvPr/>
        </p:nvCxnSpPr>
        <p:spPr>
          <a:xfrm>
            <a:off x="3059832" y="2996952"/>
            <a:ext cx="2016224" cy="144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403265"/>
      </p:ext>
    </p:extLst>
  </p:cSld>
  <p:clrMapOvr>
    <a:masterClrMapping/>
  </p:clrMapOvr>
  <p:transition>
    <p:pull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7772769"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Krivka konštantnej rel</a:t>
            </a:r>
            <a:r>
              <a:rPr lang="sk-SK" sz="4000" dirty="0" smtClean="0">
                <a:effectLst>
                  <a:outerShdw blurRad="38100" dist="38100" dir="2700000" algn="tl">
                    <a:srgbClr val="000000">
                      <a:alpha val="43137"/>
                    </a:srgbClr>
                  </a:outerShdw>
                </a:effectLst>
                <a:latin typeface="+mj-lt"/>
              </a:rPr>
              <a:t>atívnej</a:t>
            </a:r>
            <a:r>
              <a:rPr lang="sk-SK" sz="4000" dirty="0" smtClean="0">
                <a:effectLst>
                  <a:outerShdw blurRad="38100" dist="38100" dir="2700000" algn="tl">
                    <a:srgbClr val="000000">
                      <a:alpha val="43137"/>
                    </a:srgbClr>
                  </a:outerShdw>
                </a:effectLst>
                <a:latin typeface="+mj-lt"/>
              </a:rPr>
              <a:t> vlhkosti</a:t>
            </a:r>
            <a:endParaRPr lang="sk-SK" sz="4000" dirty="0" smtClean="0">
              <a:effectLst>
                <a:outerShdw blurRad="38100" dist="38100" dir="2700000" algn="tl">
                  <a:srgbClr val="000000">
                    <a:alpha val="43137"/>
                  </a:srgbClr>
                </a:outerShdw>
              </a:effectLst>
              <a:latin typeface="+mj-lt"/>
            </a:endParaRPr>
          </a:p>
        </p:txBody>
      </p:sp>
      <p:pic>
        <p:nvPicPr>
          <p:cNvPr id="6" name="Picture 8" descr="Molli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ok 2"/>
          <p:cNvPicPr>
            <a:picLocks noChangeAspect="1"/>
          </p:cNvPicPr>
          <p:nvPr/>
        </p:nvPicPr>
        <p:blipFill>
          <a:blip r:embed="rId3"/>
          <a:stretch>
            <a:fillRect/>
          </a:stretch>
        </p:blipFill>
        <p:spPr>
          <a:xfrm>
            <a:off x="4644008" y="1340768"/>
            <a:ext cx="4025437" cy="5123284"/>
          </a:xfrm>
          <a:prstGeom prst="rect">
            <a:avLst/>
          </a:prstGeom>
        </p:spPr>
      </p:pic>
      <p:cxnSp>
        <p:nvCxnSpPr>
          <p:cNvPr id="7" name="Rovná spojovacia šípka 6"/>
          <p:cNvCxnSpPr/>
          <p:nvPr/>
        </p:nvCxnSpPr>
        <p:spPr>
          <a:xfrm>
            <a:off x="2699792" y="2276872"/>
            <a:ext cx="3528392" cy="115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557436"/>
      </p:ext>
    </p:extLst>
  </p:cSld>
  <p:clrMapOvr>
    <a:masterClrMapping/>
  </p:clrMapOvr>
  <p:transition>
    <p:pull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5920788"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Krivka konštantnej </a:t>
            </a:r>
            <a:r>
              <a:rPr lang="sk-SK" sz="4000" dirty="0" err="1" smtClean="0">
                <a:effectLst>
                  <a:outerShdw blurRad="38100" dist="38100" dir="2700000" algn="tl">
                    <a:srgbClr val="000000">
                      <a:alpha val="43137"/>
                    </a:srgbClr>
                  </a:outerShdw>
                </a:effectLst>
                <a:latin typeface="+mj-lt"/>
              </a:rPr>
              <a:t>entalpie</a:t>
            </a:r>
            <a:endParaRPr lang="sk-SK" sz="4000" dirty="0" smtClean="0">
              <a:effectLst>
                <a:outerShdw blurRad="38100" dist="38100" dir="2700000" algn="tl">
                  <a:srgbClr val="000000">
                    <a:alpha val="43137"/>
                  </a:srgbClr>
                </a:outerShdw>
              </a:effectLst>
              <a:latin typeface="+mj-lt"/>
            </a:endParaRPr>
          </a:p>
        </p:txBody>
      </p:sp>
      <p:pic>
        <p:nvPicPr>
          <p:cNvPr id="6" name="Picture 8" descr="Molli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ok 1"/>
          <p:cNvPicPr>
            <a:picLocks noChangeAspect="1"/>
          </p:cNvPicPr>
          <p:nvPr/>
        </p:nvPicPr>
        <p:blipFill>
          <a:blip r:embed="rId3"/>
          <a:stretch>
            <a:fillRect/>
          </a:stretch>
        </p:blipFill>
        <p:spPr>
          <a:xfrm>
            <a:off x="4463988" y="1340767"/>
            <a:ext cx="4284476" cy="5490421"/>
          </a:xfrm>
          <a:prstGeom prst="rect">
            <a:avLst/>
          </a:prstGeom>
        </p:spPr>
      </p:pic>
      <p:cxnSp>
        <p:nvCxnSpPr>
          <p:cNvPr id="7" name="Rovná spojovacia šípka 6"/>
          <p:cNvCxnSpPr/>
          <p:nvPr/>
        </p:nvCxnSpPr>
        <p:spPr>
          <a:xfrm>
            <a:off x="2411760" y="3429000"/>
            <a:ext cx="4680520" cy="10801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070419"/>
      </p:ext>
    </p:extLst>
  </p:cSld>
  <p:clrMapOvr>
    <a:masterClrMapping/>
  </p:clrMapOvr>
  <p:transition>
    <p:pull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5729967"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Teplota vlhkého teplomera</a:t>
            </a:r>
            <a:endParaRPr lang="sk-SK" sz="4000" dirty="0" smtClean="0">
              <a:effectLst>
                <a:outerShdw blurRad="38100" dist="38100" dir="2700000" algn="tl">
                  <a:srgbClr val="000000">
                    <a:alpha val="43137"/>
                  </a:srgbClr>
                </a:outerShdw>
              </a:effectLst>
              <a:latin typeface="+mj-lt"/>
            </a:endParaRPr>
          </a:p>
        </p:txBody>
      </p:sp>
      <p:pic>
        <p:nvPicPr>
          <p:cNvPr id="6" name="Picture 8" descr="Mollier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96752"/>
            <a:ext cx="3695749" cy="5184576"/>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ok 2"/>
          <p:cNvPicPr>
            <a:picLocks noChangeAspect="1"/>
          </p:cNvPicPr>
          <p:nvPr/>
        </p:nvPicPr>
        <p:blipFill>
          <a:blip r:embed="rId3"/>
          <a:stretch>
            <a:fillRect/>
          </a:stretch>
        </p:blipFill>
        <p:spPr>
          <a:xfrm>
            <a:off x="4740868" y="1196752"/>
            <a:ext cx="4010310" cy="5252442"/>
          </a:xfrm>
          <a:prstGeom prst="rect">
            <a:avLst/>
          </a:prstGeom>
        </p:spPr>
      </p:pic>
      <p:cxnSp>
        <p:nvCxnSpPr>
          <p:cNvPr id="7" name="Rovná spojovacia šípka 6"/>
          <p:cNvCxnSpPr/>
          <p:nvPr/>
        </p:nvCxnSpPr>
        <p:spPr>
          <a:xfrm>
            <a:off x="2915816" y="3933056"/>
            <a:ext cx="1825052"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004016"/>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714348" y="642918"/>
            <a:ext cx="6000792"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Ozónová vrstva</a:t>
            </a:r>
            <a:endParaRPr lang="sk-SK" sz="4000" dirty="0">
              <a:effectLst>
                <a:outerShdw blurRad="38100" dist="38100" dir="2700000" algn="tl">
                  <a:srgbClr val="000000">
                    <a:alpha val="43137"/>
                  </a:srgbClr>
                </a:outerShdw>
              </a:effectLst>
              <a:latin typeface="+mj-lt"/>
            </a:endParaRPr>
          </a:p>
        </p:txBody>
      </p:sp>
      <p:pic>
        <p:nvPicPr>
          <p:cNvPr id="2050" name="Picture 2" descr="Ozone Layer Is Slowly Recovering, Scientists Say |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3960440" cy="3960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ever Happened to the Hole in the Ozone Layer? | Discover Magaz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132856"/>
            <a:ext cx="4111547" cy="291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83399"/>
      </p:ext>
    </p:extLst>
  </p:cSld>
  <p:clrMapOvr>
    <a:masterClrMapping/>
  </p:clrMapOvr>
  <p:transition>
    <p:pull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51520" y="404664"/>
            <a:ext cx="5748048" cy="707886"/>
          </a:xfrm>
          <a:prstGeom prst="rect">
            <a:avLst/>
          </a:prstGeom>
        </p:spPr>
        <p:txBody>
          <a:bodyPr wrap="none">
            <a:spAutoFit/>
          </a:bodyPr>
          <a:lstStyle/>
          <a:p>
            <a:r>
              <a:rPr lang="sk-SK" sz="4000" dirty="0" smtClean="0">
                <a:effectLst>
                  <a:outerShdw blurRad="38100" dist="38100" dir="2700000" algn="tl">
                    <a:srgbClr val="000000">
                      <a:alpha val="43137"/>
                    </a:srgbClr>
                  </a:outerShdw>
                </a:effectLst>
                <a:latin typeface="+mj-lt"/>
              </a:rPr>
              <a:t>MOLLIEROV DIAGRAM h-x </a:t>
            </a:r>
            <a:endParaRPr lang="sk-SK" sz="4000" dirty="0" smtClean="0">
              <a:effectLst>
                <a:outerShdw blurRad="38100" dist="38100" dir="2700000" algn="tl">
                  <a:srgbClr val="000000">
                    <a:alpha val="43137"/>
                  </a:srgbClr>
                </a:outerShdw>
              </a:effectLst>
              <a:latin typeface="+mj-lt"/>
            </a:endParaRPr>
          </a:p>
        </p:txBody>
      </p:sp>
      <p:sp>
        <p:nvSpPr>
          <p:cNvPr id="3" name="Obdĺžnik 2"/>
          <p:cNvSpPr/>
          <p:nvPr/>
        </p:nvSpPr>
        <p:spPr>
          <a:xfrm>
            <a:off x="2163805" y="6436551"/>
            <a:ext cx="4191660" cy="369332"/>
          </a:xfrm>
          <a:prstGeom prst="rect">
            <a:avLst/>
          </a:prstGeom>
        </p:spPr>
        <p:txBody>
          <a:bodyPr wrap="none">
            <a:spAutoFit/>
          </a:bodyPr>
          <a:lstStyle/>
          <a:p>
            <a:r>
              <a:rPr lang="en-US" dirty="0"/>
              <a:t>https://www.qpro.cz/Mollieruv-diagram</a:t>
            </a:r>
          </a:p>
        </p:txBody>
      </p:sp>
      <p:pic>
        <p:nvPicPr>
          <p:cNvPr id="5" name="Obrázok 4"/>
          <p:cNvPicPr>
            <a:picLocks noChangeAspect="1"/>
          </p:cNvPicPr>
          <p:nvPr/>
        </p:nvPicPr>
        <p:blipFill>
          <a:blip r:embed="rId2"/>
          <a:stretch>
            <a:fillRect/>
          </a:stretch>
        </p:blipFill>
        <p:spPr>
          <a:xfrm>
            <a:off x="2304459" y="1112550"/>
            <a:ext cx="3910352" cy="5202585"/>
          </a:xfrm>
          <a:prstGeom prst="rect">
            <a:avLst/>
          </a:prstGeom>
        </p:spPr>
      </p:pic>
    </p:spTree>
    <p:extLst>
      <p:ext uri="{BB962C8B-B14F-4D97-AF65-F5344CB8AC3E}">
        <p14:creationId xmlns:p14="http://schemas.microsoft.com/office/powerpoint/2010/main" val="366646944"/>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714348" y="642918"/>
            <a:ext cx="6000792"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UV žiarenie</a:t>
            </a:r>
            <a:endParaRPr lang="sk-SK" sz="4000" dirty="0">
              <a:effectLst>
                <a:outerShdw blurRad="38100" dist="38100" dir="2700000" algn="tl">
                  <a:srgbClr val="000000">
                    <a:alpha val="43137"/>
                  </a:srgbClr>
                </a:outerShdw>
              </a:effectLst>
              <a:latin typeface="+mj-lt"/>
            </a:endParaRPr>
          </a:p>
        </p:txBody>
      </p:sp>
      <p:sp>
        <p:nvSpPr>
          <p:cNvPr id="5" name="BlokTextu 4"/>
          <p:cNvSpPr txBox="1"/>
          <p:nvPr/>
        </p:nvSpPr>
        <p:spPr>
          <a:xfrm>
            <a:off x="395536" y="1350804"/>
            <a:ext cx="3736634" cy="3970318"/>
          </a:xfrm>
          <a:prstGeom prst="rect">
            <a:avLst/>
          </a:prstGeom>
          <a:noFill/>
        </p:spPr>
        <p:txBody>
          <a:bodyPr wrap="square" rtlCol="0">
            <a:spAutoFit/>
          </a:bodyPr>
          <a:lstStyle/>
          <a:p>
            <a:pPr marL="285750" indent="-285750" algn="just">
              <a:buFont typeface="Wingdings" panose="05000000000000000000" pitchFamily="2" charset="2"/>
              <a:buChar char="Ø"/>
            </a:pPr>
            <a:r>
              <a:rPr lang="en-US" b="1" i="1" dirty="0" err="1">
                <a:latin typeface="+mj-lt"/>
              </a:rPr>
              <a:t>Žiarenie</a:t>
            </a:r>
            <a:r>
              <a:rPr lang="en-US" b="1" i="1" dirty="0">
                <a:latin typeface="+mj-lt"/>
              </a:rPr>
              <a:t> </a:t>
            </a:r>
            <a:r>
              <a:rPr lang="en-US" b="1" i="1" dirty="0" smtClean="0">
                <a:latin typeface="+mj-lt"/>
              </a:rPr>
              <a:t>UV-C</a:t>
            </a:r>
            <a:endParaRPr lang="en-US" b="1" i="1" dirty="0">
              <a:latin typeface="+mj-lt"/>
            </a:endParaRPr>
          </a:p>
          <a:p>
            <a:pPr algn="just"/>
            <a:r>
              <a:rPr lang="en-US" dirty="0">
                <a:latin typeface="+mj-lt"/>
              </a:rPr>
              <a:t>Toto </a:t>
            </a:r>
            <a:r>
              <a:rPr lang="en-US" dirty="0" err="1">
                <a:latin typeface="+mj-lt"/>
              </a:rPr>
              <a:t>žiarenie</a:t>
            </a:r>
            <a:r>
              <a:rPr lang="en-US" dirty="0">
                <a:latin typeface="+mj-lt"/>
              </a:rPr>
              <a:t> (100 </a:t>
            </a:r>
            <a:r>
              <a:rPr lang="en-US" dirty="0" err="1">
                <a:latin typeface="+mj-lt"/>
              </a:rPr>
              <a:t>až</a:t>
            </a:r>
            <a:r>
              <a:rPr lang="en-US" dirty="0">
                <a:latin typeface="+mj-lt"/>
              </a:rPr>
              <a:t> 280 nm) </a:t>
            </a:r>
            <a:r>
              <a:rPr lang="en-US" dirty="0" err="1">
                <a:latin typeface="+mj-lt"/>
              </a:rPr>
              <a:t>preniká</a:t>
            </a:r>
            <a:r>
              <a:rPr lang="en-US" dirty="0">
                <a:latin typeface="+mj-lt"/>
              </a:rPr>
              <a:t> do </a:t>
            </a:r>
            <a:r>
              <a:rPr lang="en-US" dirty="0" err="1">
                <a:latin typeface="+mj-lt"/>
              </a:rPr>
              <a:t>našej</a:t>
            </a:r>
            <a:r>
              <a:rPr lang="en-US" dirty="0">
                <a:latin typeface="+mj-lt"/>
              </a:rPr>
              <a:t> </a:t>
            </a:r>
            <a:r>
              <a:rPr lang="en-US" dirty="0" err="1">
                <a:latin typeface="+mj-lt"/>
              </a:rPr>
              <a:t>pokožky</a:t>
            </a:r>
            <a:r>
              <a:rPr lang="en-US" dirty="0">
                <a:latin typeface="+mj-lt"/>
              </a:rPr>
              <a:t> a </a:t>
            </a:r>
            <a:r>
              <a:rPr lang="en-US" dirty="0" err="1">
                <a:latin typeface="+mj-lt"/>
              </a:rPr>
              <a:t>sietnice</a:t>
            </a:r>
            <a:r>
              <a:rPr lang="en-US" dirty="0">
                <a:latin typeface="+mj-lt"/>
              </a:rPr>
              <a:t> </a:t>
            </a:r>
            <a:r>
              <a:rPr lang="en-US" dirty="0" err="1">
                <a:latin typeface="+mj-lt"/>
              </a:rPr>
              <a:t>len</a:t>
            </a:r>
            <a:r>
              <a:rPr lang="en-US" dirty="0">
                <a:latin typeface="+mj-lt"/>
              </a:rPr>
              <a:t> </a:t>
            </a:r>
            <a:r>
              <a:rPr lang="en-US" dirty="0" err="1">
                <a:latin typeface="+mj-lt"/>
              </a:rPr>
              <a:t>minimálne</a:t>
            </a:r>
            <a:r>
              <a:rPr lang="en-US" dirty="0">
                <a:latin typeface="+mj-lt"/>
              </a:rPr>
              <a:t>, ale </a:t>
            </a:r>
            <a:r>
              <a:rPr lang="en-US" dirty="0" err="1">
                <a:latin typeface="+mj-lt"/>
              </a:rPr>
              <a:t>veľká</a:t>
            </a:r>
            <a:r>
              <a:rPr lang="en-US" dirty="0">
                <a:latin typeface="+mj-lt"/>
              </a:rPr>
              <a:t> </a:t>
            </a:r>
            <a:r>
              <a:rPr lang="en-US" dirty="0" err="1">
                <a:latin typeface="+mj-lt"/>
              </a:rPr>
              <a:t>dávka</a:t>
            </a:r>
            <a:r>
              <a:rPr lang="en-US" dirty="0">
                <a:latin typeface="+mj-lt"/>
              </a:rPr>
              <a:t> </a:t>
            </a:r>
            <a:r>
              <a:rPr lang="en-US" dirty="0" err="1">
                <a:latin typeface="+mj-lt"/>
              </a:rPr>
              <a:t>môže</a:t>
            </a:r>
            <a:r>
              <a:rPr lang="en-US" dirty="0">
                <a:latin typeface="+mj-lt"/>
              </a:rPr>
              <a:t> </a:t>
            </a:r>
            <a:r>
              <a:rPr lang="en-US" dirty="0" err="1">
                <a:latin typeface="+mj-lt"/>
              </a:rPr>
              <a:t>napriek</a:t>
            </a:r>
            <a:r>
              <a:rPr lang="en-US" dirty="0">
                <a:latin typeface="+mj-lt"/>
              </a:rPr>
              <a:t> </a:t>
            </a:r>
            <a:r>
              <a:rPr lang="en-US" dirty="0" err="1">
                <a:latin typeface="+mj-lt"/>
              </a:rPr>
              <a:t>tomu</a:t>
            </a:r>
            <a:r>
              <a:rPr lang="en-US" dirty="0">
                <a:latin typeface="+mj-lt"/>
              </a:rPr>
              <a:t> </a:t>
            </a:r>
            <a:r>
              <a:rPr lang="en-US" dirty="0" err="1">
                <a:latin typeface="+mj-lt"/>
              </a:rPr>
              <a:t>spôsobovať</a:t>
            </a:r>
            <a:r>
              <a:rPr lang="en-US" dirty="0">
                <a:latin typeface="+mj-lt"/>
              </a:rPr>
              <a:t> </a:t>
            </a:r>
            <a:r>
              <a:rPr lang="en-US" dirty="0" err="1">
                <a:latin typeface="+mj-lt"/>
              </a:rPr>
              <a:t>červenú</a:t>
            </a:r>
            <a:r>
              <a:rPr lang="en-US" dirty="0">
                <a:latin typeface="+mj-lt"/>
              </a:rPr>
              <a:t> </a:t>
            </a:r>
            <a:r>
              <a:rPr lang="en-US" dirty="0" err="1">
                <a:latin typeface="+mj-lt"/>
              </a:rPr>
              <a:t>pokožku</a:t>
            </a:r>
            <a:r>
              <a:rPr lang="en-US" dirty="0">
                <a:latin typeface="+mj-lt"/>
              </a:rPr>
              <a:t> a </a:t>
            </a:r>
            <a:r>
              <a:rPr lang="en-US" dirty="0" err="1">
                <a:latin typeface="+mj-lt"/>
              </a:rPr>
              <a:t>bolestivý</a:t>
            </a:r>
            <a:r>
              <a:rPr lang="en-US" dirty="0">
                <a:latin typeface="+mj-lt"/>
              </a:rPr>
              <a:t> </a:t>
            </a:r>
            <a:r>
              <a:rPr lang="en-US" dirty="0" err="1">
                <a:latin typeface="+mj-lt"/>
              </a:rPr>
              <a:t>očný</a:t>
            </a:r>
            <a:r>
              <a:rPr lang="en-US" dirty="0">
                <a:latin typeface="+mj-lt"/>
              </a:rPr>
              <a:t> </a:t>
            </a:r>
            <a:r>
              <a:rPr lang="en-US" dirty="0" err="1">
                <a:latin typeface="+mj-lt"/>
              </a:rPr>
              <a:t>zápal</a:t>
            </a:r>
            <a:r>
              <a:rPr lang="en-US" dirty="0">
                <a:latin typeface="+mj-lt"/>
              </a:rPr>
              <a:t>. </a:t>
            </a:r>
            <a:r>
              <a:rPr lang="en-US" dirty="0" err="1">
                <a:latin typeface="+mj-lt"/>
              </a:rPr>
              <a:t>Žiarenie</a:t>
            </a:r>
            <a:r>
              <a:rPr lang="en-US" dirty="0">
                <a:latin typeface="+mj-lt"/>
              </a:rPr>
              <a:t> </a:t>
            </a:r>
            <a:r>
              <a:rPr lang="en-US" dirty="0" smtClean="0">
                <a:latin typeface="+mj-lt"/>
              </a:rPr>
              <a:t>UV</a:t>
            </a:r>
            <a:r>
              <a:rPr lang="sk-SK" dirty="0" smtClean="0">
                <a:latin typeface="+mj-lt"/>
              </a:rPr>
              <a:t>-</a:t>
            </a:r>
            <a:r>
              <a:rPr lang="en-US" dirty="0" smtClean="0">
                <a:latin typeface="+mj-lt"/>
              </a:rPr>
              <a:t>C </a:t>
            </a:r>
            <a:r>
              <a:rPr lang="en-US" dirty="0" err="1">
                <a:latin typeface="+mj-lt"/>
              </a:rPr>
              <a:t>tiež</a:t>
            </a:r>
            <a:r>
              <a:rPr lang="en-US" dirty="0">
                <a:latin typeface="+mj-lt"/>
              </a:rPr>
              <a:t> </a:t>
            </a:r>
            <a:r>
              <a:rPr lang="en-US" dirty="0" err="1">
                <a:latin typeface="+mj-lt"/>
              </a:rPr>
              <a:t>ničí</a:t>
            </a:r>
            <a:r>
              <a:rPr lang="en-US" dirty="0">
                <a:latin typeface="+mj-lt"/>
              </a:rPr>
              <a:t> </a:t>
            </a:r>
            <a:r>
              <a:rPr lang="en-US" dirty="0" err="1">
                <a:latin typeface="+mj-lt"/>
              </a:rPr>
              <a:t>bunky</a:t>
            </a:r>
            <a:r>
              <a:rPr lang="en-US" dirty="0">
                <a:latin typeface="+mj-lt"/>
              </a:rPr>
              <a:t> a z </a:t>
            </a:r>
            <a:r>
              <a:rPr lang="en-US" dirty="0" err="1">
                <a:latin typeface="+mj-lt"/>
              </a:rPr>
              <a:t>tohto</a:t>
            </a:r>
            <a:r>
              <a:rPr lang="en-US" dirty="0">
                <a:latin typeface="+mj-lt"/>
              </a:rPr>
              <a:t> </a:t>
            </a:r>
            <a:r>
              <a:rPr lang="en-US" dirty="0" err="1">
                <a:latin typeface="+mj-lt"/>
              </a:rPr>
              <a:t>dôvodu</a:t>
            </a:r>
            <a:r>
              <a:rPr lang="en-US" dirty="0">
                <a:latin typeface="+mj-lt"/>
              </a:rPr>
              <a:t> </a:t>
            </a:r>
            <a:r>
              <a:rPr lang="en-US" dirty="0" err="1">
                <a:latin typeface="+mj-lt"/>
              </a:rPr>
              <a:t>sa</a:t>
            </a:r>
            <a:r>
              <a:rPr lang="en-US" dirty="0">
                <a:latin typeface="+mj-lt"/>
              </a:rPr>
              <a:t> </a:t>
            </a:r>
            <a:r>
              <a:rPr lang="en-US" dirty="0" err="1">
                <a:latin typeface="+mj-lt"/>
              </a:rPr>
              <a:t>používa</a:t>
            </a:r>
            <a:r>
              <a:rPr lang="en-US" dirty="0">
                <a:latin typeface="+mj-lt"/>
              </a:rPr>
              <a:t> </a:t>
            </a:r>
            <a:r>
              <a:rPr lang="en-US" dirty="0" err="1">
                <a:latin typeface="+mj-lt"/>
              </a:rPr>
              <a:t>ako</a:t>
            </a:r>
            <a:r>
              <a:rPr lang="en-US" dirty="0">
                <a:latin typeface="+mj-lt"/>
              </a:rPr>
              <a:t> </a:t>
            </a:r>
            <a:r>
              <a:rPr lang="en-US" dirty="0" err="1">
                <a:latin typeface="+mj-lt"/>
              </a:rPr>
              <a:t>umelý</a:t>
            </a:r>
            <a:r>
              <a:rPr lang="en-US" dirty="0">
                <a:latin typeface="+mj-lt"/>
              </a:rPr>
              <a:t> </a:t>
            </a:r>
            <a:r>
              <a:rPr lang="en-US" dirty="0" err="1">
                <a:latin typeface="+mj-lt"/>
              </a:rPr>
              <a:t>dezinfekčný</a:t>
            </a:r>
            <a:r>
              <a:rPr lang="en-US" dirty="0">
                <a:latin typeface="+mj-lt"/>
              </a:rPr>
              <a:t> </a:t>
            </a:r>
            <a:r>
              <a:rPr lang="en-US" dirty="0" err="1">
                <a:latin typeface="+mj-lt"/>
              </a:rPr>
              <a:t>prostriedok</a:t>
            </a:r>
            <a:r>
              <a:rPr lang="en-US" dirty="0">
                <a:latin typeface="+mj-lt"/>
              </a:rPr>
              <a:t>. No </a:t>
            </a:r>
            <a:r>
              <a:rPr lang="en-US" dirty="0" err="1">
                <a:latin typeface="+mj-lt"/>
              </a:rPr>
              <a:t>aj</a:t>
            </a:r>
            <a:r>
              <a:rPr lang="en-US" dirty="0">
                <a:latin typeface="+mj-lt"/>
              </a:rPr>
              <a:t> </a:t>
            </a:r>
            <a:r>
              <a:rPr lang="en-US" dirty="0" err="1">
                <a:latin typeface="+mj-lt"/>
              </a:rPr>
              <a:t>keby</a:t>
            </a:r>
            <a:r>
              <a:rPr lang="en-US" dirty="0">
                <a:latin typeface="+mj-lt"/>
              </a:rPr>
              <a:t> bolo </a:t>
            </a:r>
            <a:r>
              <a:rPr lang="en-US" dirty="0" err="1">
                <a:latin typeface="+mj-lt"/>
              </a:rPr>
              <a:t>žiarenie</a:t>
            </a:r>
            <a:r>
              <a:rPr lang="en-US" dirty="0">
                <a:latin typeface="+mj-lt"/>
              </a:rPr>
              <a:t> UV-C </a:t>
            </a:r>
            <a:r>
              <a:rPr lang="en-US" dirty="0" err="1">
                <a:latin typeface="+mj-lt"/>
              </a:rPr>
              <a:t>škodlivé</a:t>
            </a:r>
            <a:r>
              <a:rPr lang="en-US" dirty="0">
                <a:latin typeface="+mj-lt"/>
              </a:rPr>
              <a:t>, </a:t>
            </a:r>
            <a:r>
              <a:rPr lang="en-US" dirty="0" err="1">
                <a:latin typeface="+mj-lt"/>
              </a:rPr>
              <a:t>nemusíte</a:t>
            </a:r>
            <a:r>
              <a:rPr lang="en-US" dirty="0">
                <a:latin typeface="+mj-lt"/>
              </a:rPr>
              <a:t> </a:t>
            </a:r>
            <a:r>
              <a:rPr lang="en-US" dirty="0" err="1">
                <a:latin typeface="+mj-lt"/>
              </a:rPr>
              <a:t>prijímať</a:t>
            </a:r>
            <a:r>
              <a:rPr lang="en-US" dirty="0">
                <a:latin typeface="+mj-lt"/>
              </a:rPr>
              <a:t> </a:t>
            </a:r>
            <a:r>
              <a:rPr lang="en-US" dirty="0" err="1">
                <a:latin typeface="+mj-lt"/>
              </a:rPr>
              <a:t>žiadne</a:t>
            </a:r>
            <a:r>
              <a:rPr lang="en-US" dirty="0">
                <a:latin typeface="+mj-lt"/>
              </a:rPr>
              <a:t> </a:t>
            </a:r>
            <a:r>
              <a:rPr lang="en-US" dirty="0" err="1">
                <a:latin typeface="+mj-lt"/>
              </a:rPr>
              <a:t>zvláštne</a:t>
            </a:r>
            <a:r>
              <a:rPr lang="en-US" dirty="0">
                <a:latin typeface="+mj-lt"/>
              </a:rPr>
              <a:t> </a:t>
            </a:r>
            <a:r>
              <a:rPr lang="en-US" dirty="0" err="1">
                <a:latin typeface="+mj-lt"/>
              </a:rPr>
              <a:t>opatrenia</a:t>
            </a:r>
            <a:r>
              <a:rPr lang="en-US" dirty="0">
                <a:latin typeface="+mj-lt"/>
              </a:rPr>
              <a:t>, </a:t>
            </a:r>
            <a:r>
              <a:rPr lang="en-US" dirty="0" err="1">
                <a:latin typeface="+mj-lt"/>
              </a:rPr>
              <a:t>pretože</a:t>
            </a:r>
            <a:r>
              <a:rPr lang="en-US" dirty="0">
                <a:latin typeface="+mj-lt"/>
              </a:rPr>
              <a:t> </a:t>
            </a:r>
            <a:r>
              <a:rPr lang="en-US" dirty="0" err="1">
                <a:latin typeface="+mj-lt"/>
              </a:rPr>
              <a:t>ozónová</a:t>
            </a:r>
            <a:r>
              <a:rPr lang="en-US" dirty="0">
                <a:latin typeface="+mj-lt"/>
              </a:rPr>
              <a:t> </a:t>
            </a:r>
            <a:r>
              <a:rPr lang="en-US" dirty="0" err="1">
                <a:latin typeface="+mj-lt"/>
              </a:rPr>
              <a:t>vrstva</a:t>
            </a:r>
            <a:r>
              <a:rPr lang="en-US" dirty="0">
                <a:latin typeface="+mj-lt"/>
              </a:rPr>
              <a:t> ho </a:t>
            </a:r>
            <a:r>
              <a:rPr lang="en-US" dirty="0" err="1">
                <a:latin typeface="+mj-lt"/>
              </a:rPr>
              <a:t>kompletne</a:t>
            </a:r>
            <a:r>
              <a:rPr lang="en-US" dirty="0">
                <a:latin typeface="+mj-lt"/>
              </a:rPr>
              <a:t> </a:t>
            </a:r>
            <a:r>
              <a:rPr lang="en-US" dirty="0" err="1">
                <a:latin typeface="+mj-lt"/>
              </a:rPr>
              <a:t>absorbuje</a:t>
            </a:r>
            <a:r>
              <a:rPr lang="en-US" dirty="0">
                <a:latin typeface="+mj-lt"/>
              </a:rPr>
              <a:t>, </a:t>
            </a:r>
            <a:r>
              <a:rPr lang="en-US" dirty="0" err="1">
                <a:latin typeface="+mj-lt"/>
              </a:rPr>
              <a:t>dokonca</a:t>
            </a:r>
            <a:r>
              <a:rPr lang="en-US" dirty="0">
                <a:latin typeface="+mj-lt"/>
              </a:rPr>
              <a:t> </a:t>
            </a:r>
            <a:r>
              <a:rPr lang="en-US" dirty="0" err="1">
                <a:latin typeface="+mj-lt"/>
              </a:rPr>
              <a:t>aj</a:t>
            </a:r>
            <a:r>
              <a:rPr lang="en-US" dirty="0">
                <a:latin typeface="+mj-lt"/>
              </a:rPr>
              <a:t> v </a:t>
            </a:r>
            <a:r>
              <a:rPr lang="en-US" dirty="0" err="1">
                <a:latin typeface="+mj-lt"/>
              </a:rPr>
              <a:t>tých</a:t>
            </a:r>
            <a:r>
              <a:rPr lang="en-US" dirty="0">
                <a:latin typeface="+mj-lt"/>
              </a:rPr>
              <a:t> </a:t>
            </a:r>
            <a:r>
              <a:rPr lang="en-US" dirty="0" err="1">
                <a:latin typeface="+mj-lt"/>
              </a:rPr>
              <a:t>oblastiach</a:t>
            </a:r>
            <a:r>
              <a:rPr lang="en-US" dirty="0">
                <a:latin typeface="+mj-lt"/>
              </a:rPr>
              <a:t>, </a:t>
            </a:r>
            <a:r>
              <a:rPr lang="en-US" dirty="0" err="1">
                <a:latin typeface="+mj-lt"/>
              </a:rPr>
              <a:t>kde</a:t>
            </a:r>
            <a:r>
              <a:rPr lang="en-US" dirty="0">
                <a:latin typeface="+mj-lt"/>
              </a:rPr>
              <a:t> bola </a:t>
            </a:r>
            <a:r>
              <a:rPr lang="en-US" dirty="0" err="1">
                <a:latin typeface="+mj-lt"/>
              </a:rPr>
              <a:t>poškodená</a:t>
            </a:r>
            <a:r>
              <a:rPr lang="en-US" dirty="0" smtClean="0">
                <a:latin typeface="+mj-lt"/>
              </a:rPr>
              <a:t>.</a:t>
            </a:r>
            <a:endParaRPr lang="sk-SK" dirty="0" smtClean="0">
              <a:latin typeface="+mj-lt"/>
            </a:endParaRPr>
          </a:p>
        </p:txBody>
      </p:sp>
      <p:pic>
        <p:nvPicPr>
          <p:cNvPr id="4098" name="Picture 2" descr="Rôzne typy UV svet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170" y="1428736"/>
            <a:ext cx="4825001" cy="3224400"/>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395536" y="5355471"/>
            <a:ext cx="5887556" cy="1477328"/>
          </a:xfrm>
          <a:prstGeom prst="rect">
            <a:avLst/>
          </a:prstGeom>
          <a:noFill/>
        </p:spPr>
        <p:txBody>
          <a:bodyPr wrap="square" rtlCol="0">
            <a:spAutoFit/>
          </a:bodyPr>
          <a:lstStyle/>
          <a:p>
            <a:pPr marL="285750" indent="-285750">
              <a:buFont typeface="Wingdings" panose="05000000000000000000" pitchFamily="2" charset="2"/>
              <a:buChar char="Ø"/>
            </a:pPr>
            <a:r>
              <a:rPr lang="en-US" b="1" i="1" dirty="0" err="1" smtClean="0">
                <a:latin typeface="+mj-lt"/>
              </a:rPr>
              <a:t>Žiarenie</a:t>
            </a:r>
            <a:r>
              <a:rPr lang="en-US" b="1" i="1" dirty="0" smtClean="0">
                <a:latin typeface="+mj-lt"/>
              </a:rPr>
              <a:t> UV-A/UV-B</a:t>
            </a:r>
            <a:endParaRPr lang="en-US" b="1" i="1" dirty="0">
              <a:latin typeface="+mj-lt"/>
            </a:endParaRPr>
          </a:p>
          <a:p>
            <a:r>
              <a:rPr lang="en-US" dirty="0" err="1">
                <a:latin typeface="+mj-lt"/>
              </a:rPr>
              <a:t>Žiarenie</a:t>
            </a:r>
            <a:r>
              <a:rPr lang="en-US" dirty="0">
                <a:latin typeface="+mj-lt"/>
              </a:rPr>
              <a:t> UV-A (315 </a:t>
            </a:r>
            <a:r>
              <a:rPr lang="en-US" dirty="0" err="1">
                <a:latin typeface="+mj-lt"/>
              </a:rPr>
              <a:t>až</a:t>
            </a:r>
            <a:r>
              <a:rPr lang="en-US" dirty="0">
                <a:latin typeface="+mj-lt"/>
              </a:rPr>
              <a:t> 400 nm) a UV-B (280 </a:t>
            </a:r>
            <a:r>
              <a:rPr lang="en-US" dirty="0" err="1">
                <a:latin typeface="+mj-lt"/>
              </a:rPr>
              <a:t>až</a:t>
            </a:r>
            <a:r>
              <a:rPr lang="en-US" dirty="0">
                <a:latin typeface="+mj-lt"/>
              </a:rPr>
              <a:t> 315 nm) </a:t>
            </a:r>
            <a:r>
              <a:rPr lang="en-US" dirty="0" err="1">
                <a:latin typeface="+mj-lt"/>
              </a:rPr>
              <a:t>pôsobia</a:t>
            </a:r>
            <a:r>
              <a:rPr lang="en-US" dirty="0">
                <a:latin typeface="+mj-lt"/>
              </a:rPr>
              <a:t> </a:t>
            </a:r>
            <a:r>
              <a:rPr lang="en-US" dirty="0" err="1">
                <a:latin typeface="+mj-lt"/>
              </a:rPr>
              <a:t>na</a:t>
            </a:r>
            <a:r>
              <a:rPr lang="en-US" dirty="0">
                <a:latin typeface="+mj-lt"/>
              </a:rPr>
              <a:t> </a:t>
            </a:r>
            <a:r>
              <a:rPr lang="en-US" dirty="0" err="1">
                <a:latin typeface="+mj-lt"/>
              </a:rPr>
              <a:t>telo</a:t>
            </a:r>
            <a:r>
              <a:rPr lang="en-US" dirty="0">
                <a:latin typeface="+mj-lt"/>
              </a:rPr>
              <a:t> </a:t>
            </a:r>
            <a:r>
              <a:rPr lang="en-US" dirty="0" err="1">
                <a:latin typeface="+mj-lt"/>
              </a:rPr>
              <a:t>podobne</a:t>
            </a:r>
            <a:r>
              <a:rPr lang="en-US" dirty="0">
                <a:latin typeface="+mj-lt"/>
              </a:rPr>
              <a:t>. </a:t>
            </a:r>
            <a:r>
              <a:rPr lang="en-US" dirty="0" err="1">
                <a:latin typeface="+mj-lt"/>
              </a:rPr>
              <a:t>Môžu</a:t>
            </a:r>
            <a:r>
              <a:rPr lang="en-US" dirty="0">
                <a:latin typeface="+mj-lt"/>
              </a:rPr>
              <a:t> </a:t>
            </a:r>
            <a:r>
              <a:rPr lang="en-US" dirty="0" err="1">
                <a:latin typeface="+mj-lt"/>
              </a:rPr>
              <a:t>spôsobovať</a:t>
            </a:r>
            <a:r>
              <a:rPr lang="en-US" dirty="0">
                <a:latin typeface="+mj-lt"/>
              </a:rPr>
              <a:t> </a:t>
            </a:r>
            <a:r>
              <a:rPr lang="en-US" dirty="0" err="1">
                <a:latin typeface="+mj-lt"/>
              </a:rPr>
              <a:t>akútne</a:t>
            </a:r>
            <a:r>
              <a:rPr lang="en-US" dirty="0">
                <a:latin typeface="+mj-lt"/>
              </a:rPr>
              <a:t> </a:t>
            </a:r>
            <a:r>
              <a:rPr lang="en-US" dirty="0" err="1">
                <a:latin typeface="+mj-lt"/>
              </a:rPr>
              <a:t>strednodobé</a:t>
            </a:r>
            <a:r>
              <a:rPr lang="en-US" dirty="0">
                <a:latin typeface="+mj-lt"/>
              </a:rPr>
              <a:t> </a:t>
            </a:r>
            <a:r>
              <a:rPr lang="en-US" dirty="0" err="1">
                <a:latin typeface="+mj-lt"/>
              </a:rPr>
              <a:t>až</a:t>
            </a:r>
            <a:r>
              <a:rPr lang="en-US" dirty="0">
                <a:latin typeface="+mj-lt"/>
              </a:rPr>
              <a:t> </a:t>
            </a:r>
            <a:r>
              <a:rPr lang="en-US" dirty="0" err="1">
                <a:latin typeface="+mj-lt"/>
              </a:rPr>
              <a:t>dlhodobé</a:t>
            </a:r>
            <a:r>
              <a:rPr lang="en-US" dirty="0">
                <a:latin typeface="+mj-lt"/>
              </a:rPr>
              <a:t> </a:t>
            </a:r>
            <a:r>
              <a:rPr lang="en-US" dirty="0" err="1" smtClean="0">
                <a:latin typeface="+mj-lt"/>
              </a:rPr>
              <a:t>poškodenia</a:t>
            </a:r>
            <a:r>
              <a:rPr lang="sk-SK" dirty="0" smtClean="0">
                <a:latin typeface="+mj-lt"/>
              </a:rPr>
              <a:t>.</a:t>
            </a:r>
          </a:p>
          <a:p>
            <a:endParaRPr lang="en-US" dirty="0"/>
          </a:p>
        </p:txBody>
      </p:sp>
    </p:spTree>
    <p:extLst>
      <p:ext uri="{BB962C8B-B14F-4D97-AF65-F5344CB8AC3E}">
        <p14:creationId xmlns:p14="http://schemas.microsoft.com/office/powerpoint/2010/main" val="3387250698"/>
      </p:ext>
    </p:extLst>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714348" y="642918"/>
            <a:ext cx="6000792" cy="707886"/>
          </a:xfrm>
          <a:prstGeom prst="rect">
            <a:avLst/>
          </a:prstGeom>
          <a:noFill/>
        </p:spPr>
        <p:txBody>
          <a:bodyPr wrap="square" rtlCol="0">
            <a:spAutoFit/>
          </a:bodyPr>
          <a:lstStyle/>
          <a:p>
            <a:r>
              <a:rPr lang="sk-SK" sz="4000" dirty="0" smtClean="0">
                <a:effectLst>
                  <a:outerShdw blurRad="38100" dist="38100" dir="2700000" algn="tl">
                    <a:srgbClr val="000000">
                      <a:alpha val="43137"/>
                    </a:srgbClr>
                  </a:outerShdw>
                </a:effectLst>
                <a:latin typeface="+mj-lt"/>
              </a:rPr>
              <a:t>UV žiarenie</a:t>
            </a:r>
            <a:endParaRPr lang="sk-SK" sz="4000" dirty="0">
              <a:effectLst>
                <a:outerShdw blurRad="38100" dist="38100" dir="2700000" algn="tl">
                  <a:srgbClr val="000000">
                    <a:alpha val="43137"/>
                  </a:srgbClr>
                </a:outerShdw>
              </a:effectLst>
              <a:latin typeface="+mj-lt"/>
            </a:endParaRPr>
          </a:p>
        </p:txBody>
      </p:sp>
      <p:sp>
        <p:nvSpPr>
          <p:cNvPr id="5" name="BlokTextu 4"/>
          <p:cNvSpPr txBox="1"/>
          <p:nvPr/>
        </p:nvSpPr>
        <p:spPr>
          <a:xfrm>
            <a:off x="642910" y="1428736"/>
            <a:ext cx="8143932" cy="5109091"/>
          </a:xfrm>
          <a:prstGeom prst="rect">
            <a:avLst/>
          </a:prstGeom>
          <a:noFill/>
        </p:spPr>
        <p:txBody>
          <a:bodyPr wrap="square" rtlCol="0">
            <a:spAutoFit/>
          </a:bodyPr>
          <a:lstStyle/>
          <a:p>
            <a:pPr marL="285750" indent="-285750">
              <a:buFont typeface="Wingdings" panose="05000000000000000000" pitchFamily="2" charset="2"/>
              <a:buChar char="Ø"/>
            </a:pPr>
            <a:r>
              <a:rPr lang="en-US" b="1" dirty="0" err="1">
                <a:latin typeface="+mj-lt"/>
              </a:rPr>
              <a:t>Akútne</a:t>
            </a:r>
            <a:r>
              <a:rPr lang="en-US" b="1" dirty="0">
                <a:latin typeface="+mj-lt"/>
              </a:rPr>
              <a:t> </a:t>
            </a:r>
            <a:r>
              <a:rPr lang="en-US" b="1" dirty="0" err="1" smtClean="0">
                <a:latin typeface="+mj-lt"/>
              </a:rPr>
              <a:t>poškodenie</a:t>
            </a:r>
            <a:endParaRPr lang="sk-SK" b="1" dirty="0">
              <a:latin typeface="+mj-lt"/>
            </a:endParaRPr>
          </a:p>
          <a:p>
            <a:r>
              <a:rPr lang="en-US" sz="1600" dirty="0">
                <a:latin typeface="+mj-lt"/>
              </a:rPr>
              <a:t/>
            </a:r>
            <a:br>
              <a:rPr lang="en-US" sz="1600" dirty="0">
                <a:latin typeface="+mj-lt"/>
              </a:rPr>
            </a:br>
            <a:r>
              <a:rPr lang="en-US" sz="1600" dirty="0" err="1">
                <a:latin typeface="+mj-lt"/>
              </a:rPr>
              <a:t>Mierna</a:t>
            </a:r>
            <a:r>
              <a:rPr lang="en-US" sz="1600" dirty="0">
                <a:latin typeface="+mj-lt"/>
              </a:rPr>
              <a:t> </a:t>
            </a:r>
            <a:r>
              <a:rPr lang="en-US" sz="1600" dirty="0" err="1">
                <a:latin typeface="+mj-lt"/>
              </a:rPr>
              <a:t>dávka</a:t>
            </a:r>
            <a:r>
              <a:rPr lang="en-US" sz="1600" dirty="0">
                <a:latin typeface="+mj-lt"/>
              </a:rPr>
              <a:t> </a:t>
            </a:r>
            <a:r>
              <a:rPr lang="en-US" sz="1600" dirty="0" err="1">
                <a:latin typeface="+mj-lt"/>
              </a:rPr>
              <a:t>lúčov</a:t>
            </a:r>
            <a:r>
              <a:rPr lang="en-US" sz="1600" dirty="0">
                <a:latin typeface="+mj-lt"/>
              </a:rPr>
              <a:t> UV-A a UV-B </a:t>
            </a:r>
            <a:r>
              <a:rPr lang="en-US" sz="1600" dirty="0" err="1">
                <a:latin typeface="+mj-lt"/>
              </a:rPr>
              <a:t>opaľuje</a:t>
            </a:r>
            <a:r>
              <a:rPr lang="en-US" sz="1600" dirty="0">
                <a:latin typeface="+mj-lt"/>
              </a:rPr>
              <a:t> </a:t>
            </a:r>
            <a:r>
              <a:rPr lang="en-US" sz="1600" dirty="0" err="1">
                <a:latin typeface="+mj-lt"/>
              </a:rPr>
              <a:t>pokožku</a:t>
            </a:r>
            <a:r>
              <a:rPr lang="en-US" sz="1600" dirty="0">
                <a:latin typeface="+mj-lt"/>
              </a:rPr>
              <a:t>, ale </a:t>
            </a:r>
            <a:r>
              <a:rPr lang="en-US" sz="1600" dirty="0" err="1">
                <a:latin typeface="+mj-lt"/>
              </a:rPr>
              <a:t>vysoké</a:t>
            </a:r>
            <a:r>
              <a:rPr lang="en-US" sz="1600" dirty="0">
                <a:latin typeface="+mj-lt"/>
              </a:rPr>
              <a:t> </a:t>
            </a:r>
            <a:r>
              <a:rPr lang="en-US" sz="1600" dirty="0" err="1">
                <a:latin typeface="+mj-lt"/>
              </a:rPr>
              <a:t>dávky</a:t>
            </a:r>
            <a:r>
              <a:rPr lang="en-US" sz="1600" dirty="0">
                <a:latin typeface="+mj-lt"/>
              </a:rPr>
              <a:t> </a:t>
            </a:r>
            <a:r>
              <a:rPr lang="en-US" sz="1600" dirty="0" err="1">
                <a:latin typeface="+mj-lt"/>
              </a:rPr>
              <a:t>môžu</a:t>
            </a:r>
            <a:r>
              <a:rPr lang="en-US" sz="1600" dirty="0">
                <a:latin typeface="+mj-lt"/>
              </a:rPr>
              <a:t> </a:t>
            </a:r>
            <a:r>
              <a:rPr lang="en-US" sz="1600" dirty="0" err="1">
                <a:latin typeface="+mj-lt"/>
              </a:rPr>
              <a:t>spôsobovať</a:t>
            </a:r>
            <a:r>
              <a:rPr lang="en-US" sz="1600" dirty="0">
                <a:latin typeface="+mj-lt"/>
              </a:rPr>
              <a:t> </a:t>
            </a:r>
            <a:r>
              <a:rPr lang="en-US" sz="1600" dirty="0" err="1">
                <a:latin typeface="+mj-lt"/>
              </a:rPr>
              <a:t>červenanie</a:t>
            </a:r>
            <a:r>
              <a:rPr lang="en-US" sz="1600" dirty="0">
                <a:latin typeface="+mj-lt"/>
              </a:rPr>
              <a:t>, </a:t>
            </a:r>
            <a:r>
              <a:rPr lang="en-US" sz="1600" dirty="0" err="1">
                <a:latin typeface="+mj-lt"/>
              </a:rPr>
              <a:t>vyrážky</a:t>
            </a:r>
            <a:r>
              <a:rPr lang="en-US" sz="1600" dirty="0">
                <a:latin typeface="+mj-lt"/>
              </a:rPr>
              <a:t>, </a:t>
            </a:r>
            <a:r>
              <a:rPr lang="en-US" sz="1600" dirty="0" err="1">
                <a:latin typeface="+mj-lt"/>
              </a:rPr>
              <a:t>alergie</a:t>
            </a:r>
            <a:r>
              <a:rPr lang="en-US" sz="1600" dirty="0">
                <a:latin typeface="+mj-lt"/>
              </a:rPr>
              <a:t> </a:t>
            </a:r>
            <a:r>
              <a:rPr lang="en-US" sz="1600" dirty="0" err="1">
                <a:latin typeface="+mj-lt"/>
              </a:rPr>
              <a:t>alebo</a:t>
            </a:r>
            <a:r>
              <a:rPr lang="en-US" sz="1600" dirty="0">
                <a:latin typeface="+mj-lt"/>
              </a:rPr>
              <a:t> </a:t>
            </a:r>
            <a:r>
              <a:rPr lang="en-US" sz="1600" dirty="0" err="1">
                <a:latin typeface="+mj-lt"/>
              </a:rPr>
              <a:t>úpaly</a:t>
            </a:r>
            <a:r>
              <a:rPr lang="en-US" sz="1600" dirty="0">
                <a:latin typeface="+mj-lt"/>
              </a:rPr>
              <a:t>, </a:t>
            </a:r>
            <a:r>
              <a:rPr lang="en-US" sz="1600" dirty="0" err="1">
                <a:latin typeface="+mj-lt"/>
              </a:rPr>
              <a:t>napríklad</a:t>
            </a:r>
            <a:r>
              <a:rPr lang="en-US" sz="1600" dirty="0">
                <a:latin typeface="+mj-lt"/>
              </a:rPr>
              <a:t> </a:t>
            </a:r>
            <a:r>
              <a:rPr lang="en-US" sz="1600" dirty="0" err="1">
                <a:latin typeface="+mj-lt"/>
              </a:rPr>
              <a:t>na</a:t>
            </a:r>
            <a:r>
              <a:rPr lang="en-US" sz="1600" dirty="0">
                <a:latin typeface="+mj-lt"/>
              </a:rPr>
              <a:t> </a:t>
            </a:r>
            <a:r>
              <a:rPr lang="en-US" sz="1600" dirty="0" err="1">
                <a:latin typeface="+mj-lt"/>
              </a:rPr>
              <a:t>očných</a:t>
            </a:r>
            <a:r>
              <a:rPr lang="en-US" sz="1600" dirty="0">
                <a:latin typeface="+mj-lt"/>
              </a:rPr>
              <a:t> </a:t>
            </a:r>
            <a:r>
              <a:rPr lang="en-US" sz="1600" dirty="0" err="1">
                <a:latin typeface="+mj-lt"/>
              </a:rPr>
              <a:t>viečkach</a:t>
            </a:r>
            <a:r>
              <a:rPr lang="en-US" sz="1600" dirty="0">
                <a:latin typeface="+mj-lt"/>
              </a:rPr>
              <a:t>. </a:t>
            </a:r>
            <a:r>
              <a:rPr lang="en-US" sz="1600" dirty="0" err="1">
                <a:latin typeface="+mj-lt"/>
              </a:rPr>
              <a:t>Žiarenie</a:t>
            </a:r>
            <a:r>
              <a:rPr lang="en-US" sz="1600" dirty="0">
                <a:latin typeface="+mj-lt"/>
              </a:rPr>
              <a:t> UV-B </a:t>
            </a:r>
            <a:r>
              <a:rPr lang="en-US" sz="1600" dirty="0" err="1">
                <a:latin typeface="+mj-lt"/>
              </a:rPr>
              <a:t>môže</a:t>
            </a:r>
            <a:r>
              <a:rPr lang="en-US" sz="1600" dirty="0">
                <a:latin typeface="+mj-lt"/>
              </a:rPr>
              <a:t> </a:t>
            </a:r>
            <a:r>
              <a:rPr lang="en-US" sz="1600" dirty="0" err="1">
                <a:latin typeface="+mj-lt"/>
              </a:rPr>
              <a:t>spôsobiť</a:t>
            </a:r>
            <a:r>
              <a:rPr lang="en-US" sz="1600" dirty="0">
                <a:latin typeface="+mj-lt"/>
              </a:rPr>
              <a:t> </a:t>
            </a:r>
            <a:r>
              <a:rPr lang="en-US" sz="1600" dirty="0" err="1">
                <a:latin typeface="+mj-lt"/>
              </a:rPr>
              <a:t>akútnu</a:t>
            </a:r>
            <a:r>
              <a:rPr lang="en-US" sz="1600" dirty="0">
                <a:latin typeface="+mj-lt"/>
              </a:rPr>
              <a:t> </a:t>
            </a:r>
            <a:r>
              <a:rPr lang="en-US" sz="1600" dirty="0" err="1">
                <a:latin typeface="+mj-lt"/>
              </a:rPr>
              <a:t>fotokeratitídu</a:t>
            </a:r>
            <a:r>
              <a:rPr lang="en-US" sz="1600" dirty="0">
                <a:latin typeface="+mj-lt"/>
              </a:rPr>
              <a:t> (</a:t>
            </a:r>
            <a:r>
              <a:rPr lang="en-US" sz="1600" dirty="0" err="1">
                <a:latin typeface="+mj-lt"/>
              </a:rPr>
              <a:t>známu</a:t>
            </a:r>
            <a:r>
              <a:rPr lang="en-US" sz="1600" dirty="0">
                <a:latin typeface="+mj-lt"/>
              </a:rPr>
              <a:t> </a:t>
            </a:r>
            <a:r>
              <a:rPr lang="en-US" sz="1600" dirty="0" err="1">
                <a:latin typeface="+mj-lt"/>
              </a:rPr>
              <a:t>aj</a:t>
            </a:r>
            <a:r>
              <a:rPr lang="en-US" sz="1600" dirty="0">
                <a:latin typeface="+mj-lt"/>
              </a:rPr>
              <a:t> </a:t>
            </a:r>
            <a:r>
              <a:rPr lang="en-US" sz="1600" dirty="0" err="1">
                <a:latin typeface="+mj-lt"/>
              </a:rPr>
              <a:t>ako</a:t>
            </a:r>
            <a:r>
              <a:rPr lang="en-US" sz="1600" dirty="0">
                <a:latin typeface="+mj-lt"/>
              </a:rPr>
              <a:t> UV </a:t>
            </a:r>
            <a:r>
              <a:rPr lang="en-US" sz="1600" dirty="0" err="1">
                <a:latin typeface="+mj-lt"/>
              </a:rPr>
              <a:t>keratitídu</a:t>
            </a:r>
            <a:r>
              <a:rPr lang="en-US" sz="1600" dirty="0">
                <a:latin typeface="+mj-lt"/>
              </a:rPr>
              <a:t>), </a:t>
            </a:r>
            <a:r>
              <a:rPr lang="en-US" sz="1600" dirty="0" err="1">
                <a:latin typeface="+mj-lt"/>
              </a:rPr>
              <a:t>čo</a:t>
            </a:r>
            <a:r>
              <a:rPr lang="en-US" sz="1600" dirty="0">
                <a:latin typeface="+mj-lt"/>
              </a:rPr>
              <a:t> je </a:t>
            </a:r>
            <a:r>
              <a:rPr lang="en-US" sz="1600" dirty="0" err="1">
                <a:latin typeface="+mj-lt"/>
              </a:rPr>
              <a:t>druh</a:t>
            </a:r>
            <a:r>
              <a:rPr lang="en-US" sz="1600" dirty="0">
                <a:latin typeface="+mj-lt"/>
              </a:rPr>
              <a:t> </a:t>
            </a:r>
            <a:r>
              <a:rPr lang="en-US" sz="1600" dirty="0" err="1">
                <a:latin typeface="+mj-lt"/>
              </a:rPr>
              <a:t>poškodenia</a:t>
            </a:r>
            <a:r>
              <a:rPr lang="en-US" sz="1600" dirty="0">
                <a:latin typeface="+mj-lt"/>
              </a:rPr>
              <a:t> </a:t>
            </a:r>
            <a:r>
              <a:rPr lang="en-US" sz="1600" dirty="0" err="1">
                <a:latin typeface="+mj-lt"/>
              </a:rPr>
              <a:t>rohovky</a:t>
            </a:r>
            <a:r>
              <a:rPr lang="en-US" sz="1600" dirty="0">
                <a:latin typeface="+mj-lt"/>
              </a:rPr>
              <a:t>.</a:t>
            </a:r>
            <a:endParaRPr lang="sk-SK" sz="1600" dirty="0">
              <a:latin typeface="+mj-lt"/>
            </a:endParaRPr>
          </a:p>
          <a:p>
            <a:endParaRPr lang="sk-SK" sz="1600" dirty="0">
              <a:latin typeface="+mj-lt"/>
            </a:endParaRPr>
          </a:p>
          <a:p>
            <a:pPr marL="285750" indent="-285750">
              <a:buFont typeface="Wingdings" panose="05000000000000000000" pitchFamily="2" charset="2"/>
              <a:buChar char="Ø"/>
            </a:pPr>
            <a:r>
              <a:rPr lang="en-US" b="1" dirty="0" err="1">
                <a:latin typeface="+mj-lt"/>
              </a:rPr>
              <a:t>Strednodobé</a:t>
            </a:r>
            <a:r>
              <a:rPr lang="en-US" b="1" dirty="0">
                <a:latin typeface="+mj-lt"/>
              </a:rPr>
              <a:t> </a:t>
            </a:r>
            <a:r>
              <a:rPr lang="en-US" b="1" dirty="0" err="1" smtClean="0">
                <a:latin typeface="+mj-lt"/>
              </a:rPr>
              <a:t>poškodenie</a:t>
            </a:r>
            <a:endParaRPr lang="sk-SK" b="1" dirty="0">
              <a:latin typeface="+mj-lt"/>
            </a:endParaRPr>
          </a:p>
          <a:p>
            <a:r>
              <a:rPr lang="en-US" sz="1600" dirty="0">
                <a:latin typeface="+mj-lt"/>
              </a:rPr>
              <a:t/>
            </a:r>
            <a:br>
              <a:rPr lang="en-US" sz="1600" dirty="0">
                <a:latin typeface="+mj-lt"/>
              </a:rPr>
            </a:br>
            <a:r>
              <a:rPr lang="en-US" sz="1600" dirty="0">
                <a:latin typeface="+mj-lt"/>
              </a:rPr>
              <a:t>UV </a:t>
            </a:r>
            <a:r>
              <a:rPr lang="en-US" sz="1600" dirty="0" err="1">
                <a:latin typeface="+mj-lt"/>
              </a:rPr>
              <a:t>žiarenie</a:t>
            </a:r>
            <a:r>
              <a:rPr lang="en-US" sz="1600" dirty="0">
                <a:latin typeface="+mj-lt"/>
              </a:rPr>
              <a:t> </a:t>
            </a:r>
            <a:r>
              <a:rPr lang="en-US" sz="1600" dirty="0" err="1">
                <a:latin typeface="+mj-lt"/>
              </a:rPr>
              <a:t>môže</a:t>
            </a:r>
            <a:r>
              <a:rPr lang="en-US" sz="1600" dirty="0">
                <a:latin typeface="+mj-lt"/>
              </a:rPr>
              <a:t> </a:t>
            </a:r>
            <a:r>
              <a:rPr lang="en-US" sz="1600" dirty="0" err="1">
                <a:latin typeface="+mj-lt"/>
              </a:rPr>
              <a:t>viesť</a:t>
            </a:r>
            <a:r>
              <a:rPr lang="en-US" sz="1600" dirty="0">
                <a:latin typeface="+mj-lt"/>
              </a:rPr>
              <a:t> </a:t>
            </a:r>
            <a:r>
              <a:rPr lang="en-US" sz="1600" dirty="0" err="1">
                <a:latin typeface="+mj-lt"/>
              </a:rPr>
              <a:t>ku</a:t>
            </a:r>
            <a:r>
              <a:rPr lang="en-US" sz="1600" dirty="0">
                <a:latin typeface="+mj-lt"/>
              </a:rPr>
              <a:t> </a:t>
            </a:r>
            <a:r>
              <a:rPr lang="en-US" sz="1600" dirty="0" err="1">
                <a:latin typeface="+mj-lt"/>
              </a:rPr>
              <a:t>konjunktivitíde</a:t>
            </a:r>
            <a:r>
              <a:rPr lang="sk-SK" sz="1600" dirty="0">
                <a:latin typeface="+mj-lt"/>
              </a:rPr>
              <a:t> (zápal spojiviek)</a:t>
            </a:r>
            <a:r>
              <a:rPr lang="en-US" sz="1600" dirty="0">
                <a:latin typeface="+mj-lt"/>
              </a:rPr>
              <a:t>.</a:t>
            </a:r>
            <a:endParaRPr lang="sk-SK" sz="1600" dirty="0">
              <a:latin typeface="+mj-lt"/>
            </a:endParaRPr>
          </a:p>
          <a:p>
            <a:endParaRPr lang="sk-SK" sz="1600" dirty="0">
              <a:latin typeface="+mj-lt"/>
            </a:endParaRPr>
          </a:p>
          <a:p>
            <a:pPr marL="285750" indent="-285750">
              <a:buFont typeface="Wingdings" panose="05000000000000000000" pitchFamily="2" charset="2"/>
              <a:buChar char="Ø"/>
            </a:pPr>
            <a:r>
              <a:rPr lang="en-US" b="1" dirty="0" err="1">
                <a:latin typeface="+mj-lt"/>
              </a:rPr>
              <a:t>Dlhodobé</a:t>
            </a:r>
            <a:r>
              <a:rPr lang="en-US" b="1" dirty="0">
                <a:latin typeface="+mj-lt"/>
              </a:rPr>
              <a:t> </a:t>
            </a:r>
            <a:r>
              <a:rPr lang="en-US" b="1" dirty="0" err="1" smtClean="0">
                <a:latin typeface="+mj-lt"/>
              </a:rPr>
              <a:t>poškodenie</a:t>
            </a:r>
            <a:endParaRPr lang="sk-SK" b="1" dirty="0">
              <a:latin typeface="+mj-lt"/>
            </a:endParaRPr>
          </a:p>
          <a:p>
            <a:endParaRPr lang="sk-SK" sz="1600" dirty="0">
              <a:latin typeface="+mj-lt"/>
            </a:endParaRPr>
          </a:p>
          <a:p>
            <a:r>
              <a:rPr lang="en-US" sz="1600" dirty="0" err="1">
                <a:latin typeface="+mj-lt"/>
              </a:rPr>
              <a:t>Žiarenie</a:t>
            </a:r>
            <a:r>
              <a:rPr lang="en-US" sz="1600" dirty="0">
                <a:latin typeface="+mj-lt"/>
              </a:rPr>
              <a:t> UVA </a:t>
            </a:r>
            <a:r>
              <a:rPr lang="en-US" sz="1600" dirty="0" err="1">
                <a:latin typeface="+mj-lt"/>
              </a:rPr>
              <a:t>môže</a:t>
            </a:r>
            <a:r>
              <a:rPr lang="en-US" sz="1600" dirty="0">
                <a:latin typeface="+mj-lt"/>
              </a:rPr>
              <a:t> </a:t>
            </a:r>
            <a:r>
              <a:rPr lang="en-US" sz="1600" dirty="0" err="1">
                <a:latin typeface="+mj-lt"/>
              </a:rPr>
              <a:t>urýchľovať</a:t>
            </a:r>
            <a:r>
              <a:rPr lang="en-US" sz="1600" dirty="0">
                <a:latin typeface="+mj-lt"/>
              </a:rPr>
              <a:t> </a:t>
            </a:r>
            <a:r>
              <a:rPr lang="en-US" sz="1600" dirty="0" err="1">
                <a:latin typeface="+mj-lt"/>
              </a:rPr>
              <a:t>starnutie</a:t>
            </a:r>
            <a:r>
              <a:rPr lang="en-US" sz="1600" dirty="0">
                <a:latin typeface="+mj-lt"/>
              </a:rPr>
              <a:t> </a:t>
            </a:r>
            <a:r>
              <a:rPr lang="en-US" sz="1600" dirty="0" err="1">
                <a:latin typeface="+mj-lt"/>
              </a:rPr>
              <a:t>pokožky</a:t>
            </a:r>
            <a:r>
              <a:rPr lang="en-US" sz="1600" dirty="0">
                <a:latin typeface="+mj-lt"/>
              </a:rPr>
              <a:t> (</a:t>
            </a:r>
            <a:r>
              <a:rPr lang="en-US" sz="1600" dirty="0" err="1">
                <a:latin typeface="+mj-lt"/>
              </a:rPr>
              <a:t>fotostarnutie</a:t>
            </a:r>
            <a:r>
              <a:rPr lang="en-US" sz="1600" dirty="0">
                <a:latin typeface="+mj-lt"/>
              </a:rPr>
              <a:t>) a </a:t>
            </a:r>
            <a:r>
              <a:rPr lang="en-US" sz="1600" dirty="0" err="1">
                <a:latin typeface="+mj-lt"/>
              </a:rPr>
              <a:t>zhoršovať</a:t>
            </a:r>
            <a:r>
              <a:rPr lang="en-US" sz="1600" dirty="0">
                <a:latin typeface="+mj-lt"/>
              </a:rPr>
              <a:t> </a:t>
            </a:r>
            <a:r>
              <a:rPr lang="en-US" sz="1600" dirty="0" err="1">
                <a:latin typeface="+mj-lt"/>
              </a:rPr>
              <a:t>našu</a:t>
            </a:r>
            <a:r>
              <a:rPr lang="en-US" sz="1600" dirty="0">
                <a:latin typeface="+mj-lt"/>
              </a:rPr>
              <a:t> </a:t>
            </a:r>
            <a:r>
              <a:rPr lang="en-US" sz="1600" dirty="0" err="1">
                <a:latin typeface="+mj-lt"/>
              </a:rPr>
              <a:t>schopnosť</a:t>
            </a:r>
            <a:r>
              <a:rPr lang="en-US" sz="1600" dirty="0">
                <a:latin typeface="+mj-lt"/>
              </a:rPr>
              <a:t> </a:t>
            </a:r>
            <a:r>
              <a:rPr lang="en-US" sz="1600" dirty="0" err="1">
                <a:latin typeface="+mj-lt"/>
              </a:rPr>
              <a:t>vidieť</a:t>
            </a:r>
            <a:r>
              <a:rPr lang="en-US" sz="1600" dirty="0">
                <a:latin typeface="+mj-lt"/>
              </a:rPr>
              <a:t>. Je </a:t>
            </a:r>
            <a:r>
              <a:rPr lang="en-US" sz="1600" dirty="0" err="1">
                <a:latin typeface="+mj-lt"/>
              </a:rPr>
              <a:t>tiež</a:t>
            </a:r>
            <a:r>
              <a:rPr lang="en-US" sz="1600" dirty="0">
                <a:latin typeface="+mj-lt"/>
              </a:rPr>
              <a:t> </a:t>
            </a:r>
            <a:r>
              <a:rPr lang="en-US" sz="1600" dirty="0" err="1">
                <a:latin typeface="+mj-lt"/>
              </a:rPr>
              <a:t>podozrenie</a:t>
            </a:r>
            <a:r>
              <a:rPr lang="en-US" sz="1600" dirty="0">
                <a:latin typeface="+mj-lt"/>
              </a:rPr>
              <a:t>, </a:t>
            </a:r>
            <a:r>
              <a:rPr lang="en-US" sz="1600" dirty="0" err="1">
                <a:latin typeface="+mj-lt"/>
              </a:rPr>
              <a:t>že</a:t>
            </a:r>
            <a:r>
              <a:rPr lang="en-US" sz="1600" dirty="0">
                <a:latin typeface="+mj-lt"/>
              </a:rPr>
              <a:t> </a:t>
            </a:r>
            <a:r>
              <a:rPr lang="en-US" sz="1600" dirty="0" err="1">
                <a:latin typeface="+mj-lt"/>
              </a:rPr>
              <a:t>žiarenie</a:t>
            </a:r>
            <a:r>
              <a:rPr lang="en-US" sz="1600" dirty="0">
                <a:latin typeface="+mj-lt"/>
              </a:rPr>
              <a:t> UVA </a:t>
            </a:r>
            <a:r>
              <a:rPr lang="en-US" sz="1600" dirty="0" err="1">
                <a:latin typeface="+mj-lt"/>
              </a:rPr>
              <a:t>spôsobuje</a:t>
            </a:r>
            <a:r>
              <a:rPr lang="en-US" sz="1600" dirty="0">
                <a:latin typeface="+mj-lt"/>
              </a:rPr>
              <a:t> </a:t>
            </a:r>
            <a:r>
              <a:rPr lang="en-US" sz="1600" dirty="0" err="1">
                <a:latin typeface="+mj-lt"/>
              </a:rPr>
              <a:t>rakovinu</a:t>
            </a:r>
            <a:r>
              <a:rPr lang="en-US" sz="1600" dirty="0">
                <a:latin typeface="+mj-lt"/>
              </a:rPr>
              <a:t> </a:t>
            </a:r>
            <a:r>
              <a:rPr lang="en-US" sz="1600" dirty="0" err="1">
                <a:latin typeface="+mj-lt"/>
              </a:rPr>
              <a:t>očného</a:t>
            </a:r>
            <a:r>
              <a:rPr lang="en-US" sz="1600" dirty="0">
                <a:latin typeface="+mj-lt"/>
              </a:rPr>
              <a:t> </a:t>
            </a:r>
            <a:r>
              <a:rPr lang="en-US" sz="1600" dirty="0" err="1">
                <a:latin typeface="+mj-lt"/>
              </a:rPr>
              <a:t>viečka</a:t>
            </a:r>
            <a:r>
              <a:rPr lang="en-US" sz="1600" dirty="0">
                <a:latin typeface="+mj-lt"/>
              </a:rPr>
              <a:t>, </a:t>
            </a:r>
            <a:r>
              <a:rPr lang="en-US" sz="1600" dirty="0" err="1">
                <a:latin typeface="+mj-lt"/>
              </a:rPr>
              <a:t>spúšťa</a:t>
            </a:r>
            <a:r>
              <a:rPr lang="en-US" sz="1600" dirty="0">
                <a:latin typeface="+mj-lt"/>
              </a:rPr>
              <a:t> </a:t>
            </a:r>
            <a:r>
              <a:rPr lang="en-US" sz="1600" dirty="0" err="1">
                <a:latin typeface="+mj-lt"/>
              </a:rPr>
              <a:t>nebezpečné</a:t>
            </a:r>
            <a:r>
              <a:rPr lang="en-US" sz="1600" dirty="0">
                <a:latin typeface="+mj-lt"/>
              </a:rPr>
              <a:t> </a:t>
            </a:r>
            <a:r>
              <a:rPr lang="en-US" sz="1600" dirty="0" err="1">
                <a:latin typeface="+mj-lt"/>
              </a:rPr>
              <a:t>zmeny</a:t>
            </a:r>
            <a:r>
              <a:rPr lang="en-US" sz="1600" dirty="0">
                <a:latin typeface="+mj-lt"/>
              </a:rPr>
              <a:t> </a:t>
            </a:r>
            <a:r>
              <a:rPr lang="en-US" sz="1600" dirty="0" err="1">
                <a:latin typeface="+mj-lt"/>
              </a:rPr>
              <a:t>rohovky</a:t>
            </a:r>
            <a:r>
              <a:rPr lang="en-US" sz="1600" dirty="0">
                <a:latin typeface="+mj-lt"/>
              </a:rPr>
              <a:t> a </a:t>
            </a:r>
            <a:r>
              <a:rPr lang="en-US" sz="1600" dirty="0" err="1">
                <a:latin typeface="+mj-lt"/>
              </a:rPr>
              <a:t>môže</a:t>
            </a:r>
            <a:r>
              <a:rPr lang="en-US" sz="1600" dirty="0">
                <a:latin typeface="+mj-lt"/>
              </a:rPr>
              <a:t> </a:t>
            </a:r>
            <a:r>
              <a:rPr lang="en-US" sz="1600" dirty="0" err="1">
                <a:latin typeface="+mj-lt"/>
              </a:rPr>
              <a:t>viesť</a:t>
            </a:r>
            <a:r>
              <a:rPr lang="en-US" sz="1600" dirty="0">
                <a:latin typeface="+mj-lt"/>
              </a:rPr>
              <a:t> </a:t>
            </a:r>
            <a:r>
              <a:rPr lang="en-US" sz="1600" dirty="0" err="1">
                <a:latin typeface="+mj-lt"/>
              </a:rPr>
              <a:t>až</a:t>
            </a:r>
            <a:r>
              <a:rPr lang="en-US" sz="1600" dirty="0">
                <a:latin typeface="+mj-lt"/>
              </a:rPr>
              <a:t> </a:t>
            </a:r>
            <a:r>
              <a:rPr lang="en-US" sz="1600" dirty="0" err="1">
                <a:latin typeface="+mj-lt"/>
              </a:rPr>
              <a:t>ku</a:t>
            </a:r>
            <a:r>
              <a:rPr lang="en-US" sz="1600" dirty="0">
                <a:latin typeface="+mj-lt"/>
              </a:rPr>
              <a:t> </a:t>
            </a:r>
            <a:r>
              <a:rPr lang="en-US" sz="1600" dirty="0" err="1">
                <a:latin typeface="+mj-lt"/>
              </a:rPr>
              <a:t>katarakte</a:t>
            </a:r>
            <a:r>
              <a:rPr lang="en-US" sz="1600" dirty="0">
                <a:latin typeface="+mj-lt"/>
              </a:rPr>
              <a:t>. </a:t>
            </a:r>
            <a:r>
              <a:rPr lang="en-US" sz="1600" dirty="0" err="1">
                <a:latin typeface="+mj-lt"/>
              </a:rPr>
              <a:t>Katarakta</a:t>
            </a:r>
            <a:r>
              <a:rPr lang="en-US" sz="1600" dirty="0">
                <a:latin typeface="+mj-lt"/>
              </a:rPr>
              <a:t> je </a:t>
            </a:r>
            <a:r>
              <a:rPr lang="en-US" sz="1600" dirty="0" err="1">
                <a:latin typeface="+mj-lt"/>
              </a:rPr>
              <a:t>príčinou</a:t>
            </a:r>
            <a:r>
              <a:rPr lang="en-US" sz="1600" dirty="0">
                <a:latin typeface="+mj-lt"/>
              </a:rPr>
              <a:t> </a:t>
            </a:r>
            <a:r>
              <a:rPr lang="en-US" sz="1600" dirty="0" err="1">
                <a:latin typeface="+mj-lt"/>
              </a:rPr>
              <a:t>až</a:t>
            </a:r>
            <a:r>
              <a:rPr lang="en-US" sz="1600" dirty="0">
                <a:latin typeface="+mj-lt"/>
              </a:rPr>
              <a:t> 48 percent </a:t>
            </a:r>
            <a:r>
              <a:rPr lang="en-US" sz="1600" dirty="0" err="1">
                <a:latin typeface="+mj-lt"/>
              </a:rPr>
              <a:t>všetkých</a:t>
            </a:r>
            <a:r>
              <a:rPr lang="en-US" sz="1600" dirty="0">
                <a:latin typeface="+mj-lt"/>
              </a:rPr>
              <a:t> </a:t>
            </a:r>
            <a:r>
              <a:rPr lang="en-US" sz="1600" dirty="0" err="1">
                <a:latin typeface="+mj-lt"/>
              </a:rPr>
              <a:t>prípadov</a:t>
            </a:r>
            <a:r>
              <a:rPr lang="en-US" sz="1600" dirty="0">
                <a:latin typeface="+mj-lt"/>
              </a:rPr>
              <a:t> </a:t>
            </a:r>
            <a:r>
              <a:rPr lang="en-US" sz="1600" dirty="0" err="1">
                <a:latin typeface="+mj-lt"/>
              </a:rPr>
              <a:t>slepoty</a:t>
            </a:r>
            <a:r>
              <a:rPr lang="en-US" sz="1600" dirty="0">
                <a:latin typeface="+mj-lt"/>
              </a:rPr>
              <a:t> </a:t>
            </a:r>
            <a:r>
              <a:rPr lang="en-US" sz="1600" dirty="0" err="1">
                <a:latin typeface="+mj-lt"/>
              </a:rPr>
              <a:t>na</a:t>
            </a:r>
            <a:r>
              <a:rPr lang="en-US" sz="1600" dirty="0">
                <a:latin typeface="+mj-lt"/>
              </a:rPr>
              <a:t> celom </a:t>
            </a:r>
            <a:r>
              <a:rPr lang="en-US" sz="1600" dirty="0" err="1">
                <a:latin typeface="+mj-lt"/>
              </a:rPr>
              <a:t>svete</a:t>
            </a:r>
            <a:r>
              <a:rPr lang="en-US" sz="1600" dirty="0">
                <a:latin typeface="+mj-lt"/>
              </a:rPr>
              <a:t> – a v </a:t>
            </a:r>
            <a:r>
              <a:rPr lang="en-US" sz="1600" dirty="0" err="1">
                <a:latin typeface="+mj-lt"/>
              </a:rPr>
              <a:t>prípade</a:t>
            </a:r>
            <a:r>
              <a:rPr lang="en-US" sz="1600" dirty="0">
                <a:latin typeface="+mj-lt"/>
              </a:rPr>
              <a:t> </a:t>
            </a:r>
            <a:r>
              <a:rPr lang="en-US" sz="1600" dirty="0" err="1">
                <a:latin typeface="+mj-lt"/>
              </a:rPr>
              <a:t>asi</a:t>
            </a:r>
            <a:r>
              <a:rPr lang="en-US" sz="1600" dirty="0">
                <a:latin typeface="+mj-lt"/>
              </a:rPr>
              <a:t> 20 percent </a:t>
            </a:r>
            <a:r>
              <a:rPr lang="en-US" sz="1600" dirty="0" err="1">
                <a:latin typeface="+mj-lt"/>
              </a:rPr>
              <a:t>toto</a:t>
            </a:r>
            <a:r>
              <a:rPr lang="en-US" sz="1600" dirty="0">
                <a:latin typeface="+mj-lt"/>
              </a:rPr>
              <a:t> </a:t>
            </a:r>
            <a:r>
              <a:rPr lang="en-US" sz="1600" dirty="0" err="1">
                <a:latin typeface="+mj-lt"/>
              </a:rPr>
              <a:t>ochorenie</a:t>
            </a:r>
            <a:r>
              <a:rPr lang="en-US" sz="1600" dirty="0">
                <a:latin typeface="+mj-lt"/>
              </a:rPr>
              <a:t> </a:t>
            </a:r>
            <a:r>
              <a:rPr lang="en-US" sz="1600" dirty="0" err="1">
                <a:latin typeface="+mj-lt"/>
              </a:rPr>
              <a:t>spôsobuje</a:t>
            </a:r>
            <a:r>
              <a:rPr lang="en-US" sz="1600" dirty="0">
                <a:latin typeface="+mj-lt"/>
              </a:rPr>
              <a:t> </a:t>
            </a:r>
            <a:r>
              <a:rPr lang="en-US" sz="1600" dirty="0" err="1">
                <a:latin typeface="+mj-lt"/>
              </a:rPr>
              <a:t>alebo</a:t>
            </a:r>
            <a:r>
              <a:rPr lang="en-US" sz="1600" dirty="0">
                <a:latin typeface="+mj-lt"/>
              </a:rPr>
              <a:t> </a:t>
            </a:r>
            <a:r>
              <a:rPr lang="en-US" sz="1600" dirty="0" err="1">
                <a:latin typeface="+mj-lt"/>
              </a:rPr>
              <a:t>obnovuje</a:t>
            </a:r>
            <a:r>
              <a:rPr lang="en-US" sz="1600" dirty="0">
                <a:latin typeface="+mj-lt"/>
              </a:rPr>
              <a:t> UV </a:t>
            </a:r>
            <a:r>
              <a:rPr lang="en-US" sz="1600" dirty="0" err="1">
                <a:latin typeface="+mj-lt"/>
              </a:rPr>
              <a:t>žiarenie</a:t>
            </a:r>
            <a:r>
              <a:rPr lang="en-US" sz="1600" dirty="0">
                <a:latin typeface="+mj-lt"/>
              </a:rPr>
              <a:t>. </a:t>
            </a:r>
            <a:r>
              <a:rPr lang="en-US" sz="1600" dirty="0" err="1">
                <a:latin typeface="+mj-lt"/>
              </a:rPr>
              <a:t>Existujú</a:t>
            </a:r>
            <a:r>
              <a:rPr lang="en-US" sz="1600" dirty="0">
                <a:latin typeface="+mj-lt"/>
              </a:rPr>
              <a:t> </a:t>
            </a:r>
            <a:r>
              <a:rPr lang="en-US" sz="1600" dirty="0" err="1">
                <a:latin typeface="+mj-lt"/>
              </a:rPr>
              <a:t>aj</a:t>
            </a:r>
            <a:r>
              <a:rPr lang="en-US" sz="1600" dirty="0">
                <a:latin typeface="+mj-lt"/>
              </a:rPr>
              <a:t> </a:t>
            </a:r>
            <a:r>
              <a:rPr lang="en-US" sz="1600" dirty="0" err="1">
                <a:latin typeface="+mj-lt"/>
              </a:rPr>
              <a:t>ukazovatele</a:t>
            </a:r>
            <a:r>
              <a:rPr lang="en-US" sz="1600" dirty="0">
                <a:latin typeface="+mj-lt"/>
              </a:rPr>
              <a:t>, </a:t>
            </a:r>
            <a:r>
              <a:rPr lang="en-US" sz="1600" dirty="0" err="1">
                <a:latin typeface="+mj-lt"/>
              </a:rPr>
              <a:t>že</a:t>
            </a:r>
            <a:r>
              <a:rPr lang="en-US" sz="1600" dirty="0">
                <a:latin typeface="+mj-lt"/>
              </a:rPr>
              <a:t> </a:t>
            </a:r>
            <a:r>
              <a:rPr lang="en-US" sz="1600" dirty="0" err="1">
                <a:latin typeface="+mj-lt"/>
              </a:rPr>
              <a:t>žiarenie</a:t>
            </a:r>
            <a:r>
              <a:rPr lang="en-US" sz="1600" dirty="0">
                <a:latin typeface="+mj-lt"/>
              </a:rPr>
              <a:t> UVA a UVB by </a:t>
            </a:r>
            <a:r>
              <a:rPr lang="en-US" sz="1600" dirty="0" err="1">
                <a:latin typeface="+mj-lt"/>
              </a:rPr>
              <a:t>mohlo</a:t>
            </a:r>
            <a:r>
              <a:rPr lang="en-US" sz="1600" dirty="0">
                <a:latin typeface="+mj-lt"/>
              </a:rPr>
              <a:t> </a:t>
            </a:r>
            <a:r>
              <a:rPr lang="en-US" sz="1600" dirty="0" err="1">
                <a:latin typeface="+mj-lt"/>
              </a:rPr>
              <a:t>byť</a:t>
            </a:r>
            <a:r>
              <a:rPr lang="en-US" sz="1600" dirty="0">
                <a:latin typeface="+mj-lt"/>
              </a:rPr>
              <a:t> </a:t>
            </a:r>
            <a:r>
              <a:rPr lang="en-US" sz="1600" dirty="0" err="1">
                <a:latin typeface="+mj-lt"/>
              </a:rPr>
              <a:t>čiastočne</a:t>
            </a:r>
            <a:r>
              <a:rPr lang="en-US" sz="1600" dirty="0">
                <a:latin typeface="+mj-lt"/>
              </a:rPr>
              <a:t> </a:t>
            </a:r>
            <a:r>
              <a:rPr lang="en-US" sz="1600" dirty="0" err="1">
                <a:latin typeface="+mj-lt"/>
              </a:rPr>
              <a:t>zodpovedné</a:t>
            </a:r>
            <a:r>
              <a:rPr lang="en-US" sz="1600" dirty="0">
                <a:latin typeface="+mj-lt"/>
              </a:rPr>
              <a:t> </a:t>
            </a:r>
            <a:r>
              <a:rPr lang="en-US" sz="1600" dirty="0" err="1">
                <a:latin typeface="+mj-lt"/>
              </a:rPr>
              <a:t>za</a:t>
            </a:r>
            <a:r>
              <a:rPr lang="en-US" sz="1600" dirty="0">
                <a:latin typeface="+mj-lt"/>
              </a:rPr>
              <a:t> </a:t>
            </a:r>
            <a:r>
              <a:rPr lang="en-US" sz="1600" dirty="0" err="1">
                <a:latin typeface="+mj-lt"/>
              </a:rPr>
              <a:t>melanóm</a:t>
            </a:r>
            <a:r>
              <a:rPr lang="en-US" sz="1600" dirty="0">
                <a:latin typeface="+mj-lt"/>
              </a:rPr>
              <a:t>. </a:t>
            </a:r>
            <a:r>
              <a:rPr lang="en-US" sz="1600" dirty="0" err="1">
                <a:latin typeface="+mj-lt"/>
              </a:rPr>
              <a:t>Rastúce</a:t>
            </a:r>
            <a:r>
              <a:rPr lang="en-US" sz="1600" dirty="0">
                <a:latin typeface="+mj-lt"/>
              </a:rPr>
              <a:t> </a:t>
            </a:r>
            <a:r>
              <a:rPr lang="en-US" sz="1600" dirty="0" err="1">
                <a:latin typeface="+mj-lt"/>
              </a:rPr>
              <a:t>tkanivo</a:t>
            </a:r>
            <a:r>
              <a:rPr lang="en-US" sz="1600" dirty="0">
                <a:latin typeface="+mj-lt"/>
              </a:rPr>
              <a:t> </a:t>
            </a:r>
            <a:r>
              <a:rPr lang="en-US" sz="1600" dirty="0" err="1">
                <a:latin typeface="+mj-lt"/>
              </a:rPr>
              <a:t>na</a:t>
            </a:r>
            <a:r>
              <a:rPr lang="en-US" sz="1600" dirty="0">
                <a:latin typeface="+mj-lt"/>
              </a:rPr>
              <a:t> </a:t>
            </a:r>
            <a:r>
              <a:rPr lang="en-US" sz="1600" dirty="0" err="1">
                <a:latin typeface="+mj-lt"/>
              </a:rPr>
              <a:t>spojivke</a:t>
            </a:r>
            <a:r>
              <a:rPr lang="en-US" sz="1600" dirty="0">
                <a:latin typeface="+mj-lt"/>
              </a:rPr>
              <a:t> a </a:t>
            </a:r>
            <a:r>
              <a:rPr lang="en-US" sz="1600" dirty="0" err="1">
                <a:latin typeface="+mj-lt"/>
              </a:rPr>
              <a:t>na</a:t>
            </a:r>
            <a:r>
              <a:rPr lang="en-US" sz="1600" dirty="0">
                <a:latin typeface="+mj-lt"/>
              </a:rPr>
              <a:t> </a:t>
            </a:r>
            <a:r>
              <a:rPr lang="en-US" sz="1600" dirty="0" err="1">
                <a:latin typeface="+mj-lt"/>
              </a:rPr>
              <a:t>okraji</a:t>
            </a:r>
            <a:r>
              <a:rPr lang="en-US" sz="1600" dirty="0">
                <a:latin typeface="+mj-lt"/>
              </a:rPr>
              <a:t> </a:t>
            </a:r>
            <a:r>
              <a:rPr lang="en-US" sz="1600" dirty="0" err="1">
                <a:latin typeface="+mj-lt"/>
              </a:rPr>
              <a:t>rohovky</a:t>
            </a:r>
            <a:r>
              <a:rPr lang="en-US" sz="1600" dirty="0">
                <a:latin typeface="+mj-lt"/>
              </a:rPr>
              <a:t> </a:t>
            </a:r>
            <a:r>
              <a:rPr lang="en-US" sz="1600" dirty="0" err="1">
                <a:latin typeface="+mj-lt"/>
              </a:rPr>
              <a:t>predstavujú</a:t>
            </a:r>
            <a:r>
              <a:rPr lang="en-US" sz="1600" dirty="0">
                <a:latin typeface="+mj-lt"/>
              </a:rPr>
              <a:t> </a:t>
            </a:r>
            <a:r>
              <a:rPr lang="en-US" sz="1600" dirty="0" err="1">
                <a:latin typeface="+mj-lt"/>
              </a:rPr>
              <a:t>typické</a:t>
            </a:r>
            <a:r>
              <a:rPr lang="en-US" sz="1600" dirty="0">
                <a:latin typeface="+mj-lt"/>
              </a:rPr>
              <a:t> </a:t>
            </a:r>
            <a:r>
              <a:rPr lang="en-US" sz="1600" dirty="0" err="1">
                <a:latin typeface="+mj-lt"/>
              </a:rPr>
              <a:t>príznaky</a:t>
            </a:r>
            <a:r>
              <a:rPr lang="en-US" sz="1600" dirty="0">
                <a:latin typeface="+mj-lt"/>
              </a:rPr>
              <a:t> </a:t>
            </a:r>
            <a:r>
              <a:rPr lang="en-US" sz="1600" dirty="0" err="1">
                <a:latin typeface="+mj-lt"/>
              </a:rPr>
              <a:t>nadmerného</a:t>
            </a:r>
            <a:r>
              <a:rPr lang="en-US" sz="1600" dirty="0">
                <a:latin typeface="+mj-lt"/>
              </a:rPr>
              <a:t> </a:t>
            </a:r>
            <a:r>
              <a:rPr lang="en-US" sz="1600" dirty="0" err="1">
                <a:latin typeface="+mj-lt"/>
              </a:rPr>
              <a:t>pôsobenia</a:t>
            </a:r>
            <a:r>
              <a:rPr lang="en-US" sz="1600" dirty="0">
                <a:latin typeface="+mj-lt"/>
              </a:rPr>
              <a:t> UV </a:t>
            </a:r>
            <a:r>
              <a:rPr lang="en-US" sz="1600" dirty="0" err="1">
                <a:latin typeface="+mj-lt"/>
              </a:rPr>
              <a:t>žiarenia</a:t>
            </a:r>
            <a:r>
              <a:rPr lang="en-US" sz="1600" dirty="0">
                <a:latin typeface="+mj-lt"/>
              </a:rPr>
              <a:t>.</a:t>
            </a:r>
          </a:p>
          <a:p>
            <a:endParaRPr lang="en-US" dirty="0"/>
          </a:p>
        </p:txBody>
      </p:sp>
      <p:pic>
        <p:nvPicPr>
          <p:cNvPr id="3074" name="Picture 2" descr="Zápal spojiviek u detí | Zdravopedia"/>
          <p:cNvPicPr>
            <a:picLocks noChangeAspect="1" noChangeArrowheads="1"/>
          </p:cNvPicPr>
          <p:nvPr/>
        </p:nvPicPr>
        <p:blipFill rotWithShape="1">
          <a:blip r:embed="rId2">
            <a:extLst>
              <a:ext uri="{28A0092B-C50C-407E-A947-70E740481C1C}">
                <a14:useLocalDpi xmlns:a14="http://schemas.microsoft.com/office/drawing/2010/main" val="0"/>
              </a:ext>
            </a:extLst>
          </a:blip>
          <a:srcRect t="7573" b="43410"/>
          <a:stretch/>
        </p:blipFill>
        <p:spPr bwMode="auto">
          <a:xfrm>
            <a:off x="6012160" y="3429000"/>
            <a:ext cx="290512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97115"/>
      </p:ext>
    </p:extLst>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811</TotalTime>
  <Words>949</Words>
  <Application>Microsoft Office PowerPoint</Application>
  <PresentationFormat>Prezentácia na obrazovke (4:3)</PresentationFormat>
  <Paragraphs>238</Paragraphs>
  <Slides>70</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70</vt:i4>
      </vt:variant>
    </vt:vector>
  </HeadingPairs>
  <TitlesOfParts>
    <vt:vector size="76" baseType="lpstr">
      <vt:lpstr>Arial</vt:lpstr>
      <vt:lpstr>Calibri</vt:lpstr>
      <vt:lpstr>Constantia</vt:lpstr>
      <vt:lpstr>Wingdings</vt:lpstr>
      <vt:lpstr>Wingdings 2</vt:lpstr>
      <vt:lpstr>Tok</vt:lpstr>
      <vt:lpstr>OCHRANA OVZDUŠIA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Vlhkomery</vt:lpstr>
      <vt:lpstr>Assmann psychrometer</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Ovzdušie a jeho znečisťovanie</dc:title>
  <dc:creator>Baška</dc:creator>
  <cp:lastModifiedBy>Používateľ systému Windows</cp:lastModifiedBy>
  <cp:revision>76</cp:revision>
  <dcterms:created xsi:type="dcterms:W3CDTF">2013-11-17T19:37:48Z</dcterms:created>
  <dcterms:modified xsi:type="dcterms:W3CDTF">2021-09-23T06:16:38Z</dcterms:modified>
</cp:coreProperties>
</file>